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4"/>
  </p:notesMasterIdLst>
  <p:handoutMasterIdLst>
    <p:handoutMasterId r:id="rId15"/>
  </p:handoutMasterIdLst>
  <p:sldIdLst>
    <p:sldId id="256" r:id="rId2"/>
    <p:sldId id="264" r:id="rId3"/>
    <p:sldId id="270" r:id="rId4"/>
    <p:sldId id="272" r:id="rId5"/>
    <p:sldId id="271" r:id="rId6"/>
    <p:sldId id="273" r:id="rId7"/>
    <p:sldId id="274" r:id="rId8"/>
    <p:sldId id="277" r:id="rId9"/>
    <p:sldId id="276" r:id="rId10"/>
    <p:sldId id="278" r:id="rId11"/>
    <p:sldId id="269" r:id="rId12"/>
    <p:sldId id="263"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9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5" d="100"/>
          <a:sy n="35" d="100"/>
        </p:scale>
        <p:origin x="288" y="7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9775A-7514-4E1F-A42F-C83249A20BF7}" type="datetimeFigureOut">
              <a:rPr lang="ru-RU" smtClean="0"/>
              <a:t>15.10.2019</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F65F64-BA58-4F55-9F86-35F90F85BFC9}" type="slidenum">
              <a:rPr lang="ru-RU" smtClean="0"/>
              <a:t>‹#›</a:t>
            </a:fld>
            <a:endParaRPr lang="ru-RU"/>
          </a:p>
        </p:txBody>
      </p:sp>
    </p:spTree>
    <p:extLst>
      <p:ext uri="{BB962C8B-B14F-4D97-AF65-F5344CB8AC3E}">
        <p14:creationId xmlns:p14="http://schemas.microsoft.com/office/powerpoint/2010/main" val="3686736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slide" Target="slide5.xml"/><Relationship Id="rId26" Type="http://schemas.openxmlformats.org/officeDocument/2006/relationships/slide" Target="slide9.xml"/><Relationship Id="rId3" Type="http://schemas.openxmlformats.org/officeDocument/2006/relationships/image" Target="../media/image15.png"/><Relationship Id="rId21" Type="http://schemas.openxmlformats.org/officeDocument/2006/relationships/image" Target="../media/image27.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slide" Target="slide2.xml"/><Relationship Id="rId16" Type="http://schemas.openxmlformats.org/officeDocument/2006/relationships/slide" Target="slide4.xml"/><Relationship Id="rId20" Type="http://schemas.openxmlformats.org/officeDocument/2006/relationships/slide" Target="slide6.xml"/><Relationship Id="rId1" Type="http://schemas.openxmlformats.org/officeDocument/2006/relationships/slideLayout" Target="../slideLayouts/slideLayout5.xml"/><Relationship Id="rId6" Type="http://schemas.openxmlformats.org/officeDocument/2006/relationships/slide" Target="slide12.xml"/><Relationship Id="rId11" Type="http://schemas.openxmlformats.org/officeDocument/2006/relationships/image" Target="../media/image21.png"/><Relationship Id="rId24" Type="http://schemas.openxmlformats.org/officeDocument/2006/relationships/slide" Target="slide8.xml"/><Relationship Id="rId5" Type="http://schemas.openxmlformats.org/officeDocument/2006/relationships/image" Target="../media/image16.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image" Target="../media/image20.png"/><Relationship Id="rId19" Type="http://schemas.openxmlformats.org/officeDocument/2006/relationships/image" Target="../media/image26.png"/><Relationship Id="rId4" Type="http://schemas.openxmlformats.org/officeDocument/2006/relationships/slide" Target="slide11.xml"/><Relationship Id="rId9" Type="http://schemas.openxmlformats.org/officeDocument/2006/relationships/image" Target="../media/image19.png"/><Relationship Id="rId14" Type="http://schemas.openxmlformats.org/officeDocument/2006/relationships/slide" Target="slide3.xml"/><Relationship Id="rId22" Type="http://schemas.openxmlformats.org/officeDocument/2006/relationships/slide" Target="slide7.xml"/><Relationship Id="rId27"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slide" Target="slide1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slide" Target="slide1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slide" Target="slide1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5.wdp"/><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slide" Target="slide1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sp>
        <p:nvSpPr>
          <p:cNvPr id="52" name="Очень крутой…"/>
          <p:cNvSpPr txBox="1"/>
          <p:nvPr/>
        </p:nvSpPr>
        <p:spPr>
          <a:xfrm>
            <a:off x="9743728" y="3587561"/>
            <a:ext cx="10070039" cy="2838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US" dirty="0">
                <a:latin typeface="PT Astra Sans" panose="020B0603020203020204" pitchFamily="34" charset="-52"/>
                <a:ea typeface="PT Astra Sans" panose="020B0603020203020204" pitchFamily="34" charset="-52"/>
              </a:rPr>
              <a:t>Cold and Lonely</a:t>
            </a:r>
            <a:endParaRPr dirty="0">
              <a:latin typeface="PT Astra Sans" panose="020B0603020203020204" pitchFamily="34" charset="-52"/>
              <a:ea typeface="PT Astra Sans" panose="020B0603020203020204" pitchFamily="34" charset="-52"/>
            </a:endParaRPr>
          </a:p>
        </p:txBody>
      </p:sp>
      <p:sp>
        <p:nvSpPr>
          <p:cNvPr id="53" name="Очень крутой подзаголовок презентации"/>
          <p:cNvSpPr txBox="1"/>
          <p:nvPr/>
        </p:nvSpPr>
        <p:spPr>
          <a:xfrm>
            <a:off x="6035800" y="9234264"/>
            <a:ext cx="9485830" cy="2464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sz="3200" dirty="0">
                <a:latin typeface="Times New Roman" panose="02020603050405020304" pitchFamily="18" charset="0"/>
                <a:ea typeface="Arial Narrow" charset="0"/>
                <a:cs typeface="Times New Roman" panose="02020603050405020304" pitchFamily="18" charset="0"/>
              </a:rPr>
              <a:t>Работу </a:t>
            </a:r>
            <a:r>
              <a:rPr lang="ru-RU" sz="3200" dirty="0" smtClean="0">
                <a:latin typeface="Times New Roman" panose="02020603050405020304" pitchFamily="18" charset="0"/>
                <a:ea typeface="Arial Narrow" charset="0"/>
                <a:cs typeface="Times New Roman" panose="02020603050405020304" pitchFamily="18" charset="0"/>
              </a:rPr>
              <a:t>выполнили студенты </a:t>
            </a:r>
            <a:r>
              <a:rPr lang="ru-RU" sz="3200" dirty="0">
                <a:latin typeface="Times New Roman" panose="02020603050405020304" pitchFamily="18" charset="0"/>
                <a:ea typeface="Arial Narrow" charset="0"/>
                <a:cs typeface="Times New Roman" panose="02020603050405020304" pitchFamily="18" charset="0"/>
              </a:rPr>
              <a:t>группы </a:t>
            </a:r>
            <a:r>
              <a:rPr lang="ru-RU" sz="3200" dirty="0" smtClean="0">
                <a:latin typeface="Times New Roman" panose="02020603050405020304" pitchFamily="18" charset="0"/>
                <a:ea typeface="Arial Narrow" charset="0"/>
                <a:cs typeface="Times New Roman" panose="02020603050405020304" pitchFamily="18" charset="0"/>
              </a:rPr>
              <a:t>2-го </a:t>
            </a:r>
            <a:r>
              <a:rPr lang="ru-RU" sz="3200" dirty="0" smtClean="0">
                <a:latin typeface="Times New Roman" panose="02020603050405020304" pitchFamily="18" charset="0"/>
                <a:ea typeface="Arial Narrow" charset="0"/>
                <a:cs typeface="Times New Roman" panose="02020603050405020304" pitchFamily="18" charset="0"/>
              </a:rPr>
              <a:t>курса, </a:t>
            </a:r>
            <a:r>
              <a:rPr lang="ru-RU" sz="3200" dirty="0">
                <a:latin typeface="Times New Roman" panose="02020603050405020304" pitchFamily="18" charset="0"/>
                <a:ea typeface="Arial Narrow" charset="0"/>
                <a:cs typeface="Times New Roman" panose="02020603050405020304" pitchFamily="18" charset="0"/>
              </a:rPr>
              <a:t>факультета экономики, менеджмента и бизнес-информатики</a:t>
            </a:r>
          </a:p>
          <a:p>
            <a:r>
              <a:rPr lang="ru-RU" sz="3200" u="sng" dirty="0" smtClean="0">
                <a:latin typeface="Times New Roman" panose="02020603050405020304" pitchFamily="18" charset="0"/>
                <a:ea typeface="Arial Narrow" charset="0"/>
                <a:cs typeface="Times New Roman" panose="02020603050405020304" pitchFamily="18" charset="0"/>
              </a:rPr>
              <a:t>Чепоков Е.</a:t>
            </a:r>
            <a:r>
              <a:rPr lang="en-US" sz="3200" u="sng" dirty="0" smtClean="0">
                <a:latin typeface="Times New Roman" panose="02020603050405020304" pitchFamily="18" charset="0"/>
                <a:ea typeface="Arial Narrow" charset="0"/>
                <a:cs typeface="Times New Roman" panose="02020603050405020304" pitchFamily="18" charset="0"/>
              </a:rPr>
              <a:t>, </a:t>
            </a:r>
            <a:r>
              <a:rPr lang="ru-RU" sz="3200" u="sng" dirty="0" smtClean="0">
                <a:latin typeface="Times New Roman" panose="02020603050405020304" pitchFamily="18" charset="0"/>
                <a:ea typeface="Arial Narrow" charset="0"/>
                <a:cs typeface="Times New Roman" panose="02020603050405020304" pitchFamily="18" charset="0"/>
              </a:rPr>
              <a:t>Дроздов А., Вяткин С.,  </a:t>
            </a:r>
            <a:r>
              <a:rPr lang="ru-RU" sz="3200" u="sng" dirty="0" err="1" smtClean="0">
                <a:latin typeface="Times New Roman" panose="02020603050405020304" pitchFamily="18" charset="0"/>
                <a:ea typeface="Arial Narrow" charset="0"/>
                <a:cs typeface="Times New Roman" panose="02020603050405020304" pitchFamily="18" charset="0"/>
              </a:rPr>
              <a:t>Кролевицкая</a:t>
            </a:r>
            <a:r>
              <a:rPr lang="ru-RU" sz="3200" u="sng" dirty="0" smtClean="0">
                <a:latin typeface="Times New Roman" panose="02020603050405020304" pitchFamily="18" charset="0"/>
                <a:ea typeface="Arial Narrow" charset="0"/>
                <a:cs typeface="Times New Roman" panose="02020603050405020304" pitchFamily="18" charset="0"/>
              </a:rPr>
              <a:t> А.</a:t>
            </a:r>
            <a:endParaRPr lang="ru-RU" sz="3200" u="sng" dirty="0">
              <a:latin typeface="Times New Roman" panose="02020603050405020304" pitchFamily="18" charset="0"/>
              <a:ea typeface="Arial Narrow" charset="0"/>
              <a:cs typeface="Times New Roman" panose="02020603050405020304" pitchFamily="18" charset="0"/>
            </a:endParaRPr>
          </a:p>
        </p:txBody>
      </p:sp>
      <p:sp>
        <p:nvSpPr>
          <p:cNvPr id="54" name="Название подразделения,  лаборатории, факультета и т.д."/>
          <p:cNvSpPr txBox="1"/>
          <p:nvPr/>
        </p:nvSpPr>
        <p:spPr>
          <a:xfrm>
            <a:off x="6035800" y="540715"/>
            <a:ext cx="10163503" cy="143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НИУ </a:t>
            </a:r>
            <a:r>
              <a:rPr lang="ru-RU" dirty="0" smtClean="0">
                <a:latin typeface="PT Astra Sans" panose="020B0603020203020204" pitchFamily="34" charset="-52"/>
                <a:ea typeface="PT Astra Sans" panose="020B0603020203020204" pitchFamily="34" charset="-52"/>
              </a:rPr>
              <a:t>ВШЭ-Пермь, </a:t>
            </a:r>
            <a:r>
              <a:rPr lang="ru-RU" dirty="0" smtClean="0">
                <a:latin typeface="PT Astra Sans" panose="020B0603020203020204" pitchFamily="34" charset="-52"/>
                <a:ea typeface="PT Astra Sans" panose="020B0603020203020204" pitchFamily="34" charset="-52"/>
              </a:rPr>
              <a:t>Факультет экономики, менеджмента </a:t>
            </a:r>
            <a:r>
              <a:rPr lang="ru-RU" dirty="0">
                <a:latin typeface="PT Astra Sans" panose="020B0603020203020204" pitchFamily="34" charset="-52"/>
                <a:ea typeface="PT Astra Sans" panose="020B0603020203020204" pitchFamily="34" charset="-52"/>
              </a:rPr>
              <a:t>и </a:t>
            </a:r>
            <a:r>
              <a:rPr lang="ru-RU" dirty="0" smtClean="0">
                <a:latin typeface="PT Astra Sans" panose="020B0603020203020204" pitchFamily="34" charset="-52"/>
                <a:ea typeface="PT Astra Sans" panose="020B0603020203020204" pitchFamily="34" charset="-52"/>
              </a:rPr>
              <a:t>бизнес-информатики, </a:t>
            </a:r>
            <a:endParaRPr sz="4200" dirty="0">
              <a:solidFill>
                <a:srgbClr val="253957"/>
              </a:solidFill>
              <a:latin typeface="PT Astra Sans" panose="020B0603020203020204" pitchFamily="34" charset="-52"/>
              <a:ea typeface="PT Astra Sans" panose="020B0603020203020204" pitchFamily="34" charset="-52"/>
              <a:cs typeface="+mn-cs"/>
            </a:endParaRPr>
          </a:p>
        </p:txBody>
      </p:sp>
      <p:sp>
        <p:nvSpPr>
          <p:cNvPr id="55" name="Москва, 2017"/>
          <p:cNvSpPr txBox="1"/>
          <p:nvPr/>
        </p:nvSpPr>
        <p:spPr>
          <a:xfrm>
            <a:off x="14136216" y="12762656"/>
            <a:ext cx="2770829"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Пермь</a:t>
            </a:r>
            <a:r>
              <a:rPr dirty="0" smtClean="0">
                <a:latin typeface="PT Astra Sans" panose="020B0603020203020204" pitchFamily="34" charset="-52"/>
                <a:ea typeface="PT Astra Sans" panose="020B0603020203020204" pitchFamily="34" charset="-52"/>
              </a:rPr>
              <a:t>, 201</a:t>
            </a:r>
            <a:r>
              <a:rPr lang="ru-RU" dirty="0" smtClean="0">
                <a:latin typeface="PT Astra Sans" panose="020B0603020203020204" pitchFamily="34" charset="-52"/>
                <a:ea typeface="PT Astra Sans" panose="020B0603020203020204" pitchFamily="34" charset="-52"/>
              </a:rPr>
              <a:t>9</a:t>
            </a:r>
            <a:endParaRPr dirty="0">
              <a:latin typeface="PT Astra Sans" panose="020B0603020203020204" pitchFamily="34" charset="-52"/>
              <a:ea typeface="PT Astra Sans" panose="020B0603020203020204" pitchFamily="34" charset="-52"/>
            </a:endParaRPr>
          </a:p>
        </p:txBody>
      </p:sp>
      <p:pic>
        <p:nvPicPr>
          <p:cNvPr id="56" name="Изображение" descr="Изображение"/>
          <p:cNvPicPr>
            <a:picLocks noChangeAspect="1"/>
          </p:cNvPicPr>
          <p:nvPr/>
        </p:nvPicPr>
        <p:blipFill>
          <a:blip r:embed="rId2">
            <a:extLst/>
          </a:blip>
          <a:stretch>
            <a:fillRect/>
          </a:stretch>
        </p:blipFill>
        <p:spPr>
          <a:xfrm>
            <a:off x="1221970" y="1330739"/>
            <a:ext cx="2736119" cy="264554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914400" indent="-914400" algn="l">
              <a:buFont typeface="+mj-lt"/>
              <a:buAutoNum type="arabicPeriod"/>
            </a:pPr>
            <a:r>
              <a:rPr lang="ru-RU" sz="5400" dirty="0" smtClean="0">
                <a:solidFill>
                  <a:srgbClr val="253957"/>
                </a:solidFill>
                <a:latin typeface="PT Astra Sans" panose="020B0603020203020204" pitchFamily="34" charset="-52"/>
                <a:ea typeface="PT Astra Sans" panose="020B0603020203020204" pitchFamily="34" charset="-52"/>
                <a:cs typeface="+mn-cs"/>
              </a:rPr>
              <a:t>«</a:t>
            </a:r>
            <a:r>
              <a:rPr lang="en-US" sz="5400" dirty="0" smtClean="0">
                <a:solidFill>
                  <a:srgbClr val="253957"/>
                </a:solidFill>
                <a:latin typeface="PT Astra Sans" panose="020B0603020203020204" pitchFamily="34" charset="-52"/>
                <a:ea typeface="PT Astra Sans" panose="020B0603020203020204" pitchFamily="34" charset="-52"/>
                <a:cs typeface="+mn-cs"/>
              </a:rPr>
              <a:t>Physical </a:t>
            </a:r>
            <a:r>
              <a:rPr lang="en-US" sz="5400" dirty="0">
                <a:solidFill>
                  <a:srgbClr val="253957"/>
                </a:solidFill>
                <a:latin typeface="PT Astra Sans" panose="020B0603020203020204" pitchFamily="34" charset="-52"/>
                <a:ea typeface="PT Astra Sans" panose="020B0603020203020204" pitchFamily="34" charset="-52"/>
                <a:cs typeface="+mn-cs"/>
              </a:rPr>
              <a:t>temperature effects on trust </a:t>
            </a:r>
            <a:r>
              <a:rPr lang="en-US" sz="5400" dirty="0" smtClean="0">
                <a:solidFill>
                  <a:srgbClr val="253957"/>
                </a:solidFill>
                <a:latin typeface="PT Astra Sans" panose="020B0603020203020204" pitchFamily="34" charset="-52"/>
                <a:ea typeface="PT Astra Sans" panose="020B0603020203020204" pitchFamily="34" charset="-52"/>
                <a:cs typeface="+mn-cs"/>
              </a:rPr>
              <a:t>behavior:</a:t>
            </a:r>
            <a:r>
              <a:rPr lang="ru-RU" sz="5400" dirty="0" smtClean="0">
                <a:solidFill>
                  <a:srgbClr val="253957"/>
                </a:solidFill>
                <a:latin typeface="PT Astra Sans" panose="020B0603020203020204" pitchFamily="34" charset="-52"/>
                <a:ea typeface="PT Astra Sans" panose="020B0603020203020204" pitchFamily="34" charset="-52"/>
                <a:cs typeface="+mn-cs"/>
              </a:rPr>
              <a:t> </a:t>
            </a:r>
            <a:r>
              <a:rPr lang="en-US" sz="5400" dirty="0" smtClean="0">
                <a:solidFill>
                  <a:srgbClr val="253957"/>
                </a:solidFill>
                <a:latin typeface="PT Astra Sans" panose="020B0603020203020204" pitchFamily="34" charset="-52"/>
                <a:ea typeface="PT Astra Sans" panose="020B0603020203020204" pitchFamily="34" charset="-52"/>
                <a:cs typeface="+mn-cs"/>
              </a:rPr>
              <a:t>the </a:t>
            </a:r>
            <a:r>
              <a:rPr lang="en-US" sz="5400" dirty="0">
                <a:solidFill>
                  <a:srgbClr val="253957"/>
                </a:solidFill>
                <a:latin typeface="PT Astra Sans" panose="020B0603020203020204" pitchFamily="34" charset="-52"/>
                <a:ea typeface="PT Astra Sans" panose="020B0603020203020204" pitchFamily="34" charset="-52"/>
                <a:cs typeface="+mn-cs"/>
              </a:rPr>
              <a:t>role of </a:t>
            </a:r>
            <a:r>
              <a:rPr lang="en-US" sz="5400" dirty="0" smtClean="0">
                <a:solidFill>
                  <a:srgbClr val="253957"/>
                </a:solidFill>
                <a:latin typeface="PT Astra Sans" panose="020B0603020203020204" pitchFamily="34" charset="-52"/>
                <a:ea typeface="PT Astra Sans" panose="020B0603020203020204" pitchFamily="34" charset="-52"/>
                <a:cs typeface="+mn-cs"/>
              </a:rPr>
              <a:t>insula</a:t>
            </a:r>
            <a:r>
              <a:rPr lang="ru-RU" sz="5400" dirty="0" smtClean="0">
                <a:solidFill>
                  <a:srgbClr val="253957"/>
                </a:solidFill>
                <a:latin typeface="PT Astra Sans" panose="020B0603020203020204" pitchFamily="34" charset="-52"/>
                <a:ea typeface="PT Astra Sans" panose="020B0603020203020204" pitchFamily="34" charset="-52"/>
                <a:cs typeface="+mn-cs"/>
              </a:rPr>
              <a:t>» </a:t>
            </a:r>
            <a:r>
              <a:rPr lang="en-US" sz="5400" dirty="0" err="1" smtClean="0">
                <a:solidFill>
                  <a:srgbClr val="253957"/>
                </a:solidFill>
                <a:latin typeface="PT Astra Sans" panose="020B0603020203020204" pitchFamily="34" charset="-52"/>
                <a:ea typeface="PT Astra Sans" panose="020B0603020203020204" pitchFamily="34" charset="-52"/>
                <a:cs typeface="+mn-cs"/>
              </a:rPr>
              <a:t>Yoona</a:t>
            </a:r>
            <a:r>
              <a:rPr lang="en-US" sz="5400" dirty="0" smtClean="0">
                <a:solidFill>
                  <a:srgbClr val="253957"/>
                </a:solidFill>
                <a:latin typeface="PT Astra Sans" panose="020B0603020203020204" pitchFamily="34" charset="-52"/>
                <a:ea typeface="PT Astra Sans" panose="020B0603020203020204" pitchFamily="34" charset="-52"/>
                <a:cs typeface="+mn-cs"/>
              </a:rPr>
              <a:t> </a:t>
            </a:r>
            <a:r>
              <a:rPr lang="en-US" sz="5400" dirty="0">
                <a:solidFill>
                  <a:srgbClr val="253957"/>
                </a:solidFill>
                <a:latin typeface="PT Astra Sans" panose="020B0603020203020204" pitchFamily="34" charset="-52"/>
                <a:ea typeface="PT Astra Sans" panose="020B0603020203020204" pitchFamily="34" charset="-52"/>
                <a:cs typeface="+mn-cs"/>
              </a:rPr>
              <a:t>Kang</a:t>
            </a:r>
            <a:r>
              <a:rPr lang="en-US" sz="5400" dirty="0" smtClean="0">
                <a:solidFill>
                  <a:srgbClr val="253957"/>
                </a:solidFill>
                <a:latin typeface="PT Astra Sans" panose="020B0603020203020204" pitchFamily="34" charset="-52"/>
                <a:ea typeface="PT Astra Sans" panose="020B0603020203020204" pitchFamily="34" charset="-52"/>
                <a:cs typeface="+mn-cs"/>
              </a:rPr>
              <a:t>, </a:t>
            </a:r>
            <a:r>
              <a:rPr lang="en-US" sz="5400" dirty="0">
                <a:solidFill>
                  <a:srgbClr val="253957"/>
                </a:solidFill>
                <a:latin typeface="PT Astra Sans" panose="020B0603020203020204" pitchFamily="34" charset="-52"/>
                <a:ea typeface="PT Astra Sans" panose="020B0603020203020204" pitchFamily="34" charset="-52"/>
                <a:cs typeface="+mn-cs"/>
              </a:rPr>
              <a:t>Lawrence E. Williams</a:t>
            </a:r>
            <a:r>
              <a:rPr lang="en-US" sz="5400" dirty="0" smtClean="0">
                <a:solidFill>
                  <a:srgbClr val="253957"/>
                </a:solidFill>
                <a:latin typeface="PT Astra Sans" panose="020B0603020203020204" pitchFamily="34" charset="-52"/>
                <a:ea typeface="PT Astra Sans" panose="020B0603020203020204" pitchFamily="34" charset="-52"/>
                <a:cs typeface="+mn-cs"/>
              </a:rPr>
              <a:t>, </a:t>
            </a:r>
            <a:r>
              <a:rPr lang="en-US" sz="5400" dirty="0">
                <a:solidFill>
                  <a:srgbClr val="253957"/>
                </a:solidFill>
                <a:latin typeface="PT Astra Sans" panose="020B0603020203020204" pitchFamily="34" charset="-52"/>
                <a:ea typeface="PT Astra Sans" panose="020B0603020203020204" pitchFamily="34" charset="-52"/>
                <a:cs typeface="+mn-cs"/>
              </a:rPr>
              <a:t>Margaret S. Clark</a:t>
            </a:r>
            <a:r>
              <a:rPr lang="en-US" sz="5400" dirty="0" smtClean="0">
                <a:solidFill>
                  <a:srgbClr val="253957"/>
                </a:solidFill>
                <a:latin typeface="PT Astra Sans" panose="020B0603020203020204" pitchFamily="34" charset="-52"/>
                <a:ea typeface="PT Astra Sans" panose="020B0603020203020204" pitchFamily="34" charset="-52"/>
                <a:cs typeface="+mn-cs"/>
              </a:rPr>
              <a:t>, </a:t>
            </a:r>
            <a:r>
              <a:rPr lang="en-US" sz="5400" dirty="0">
                <a:solidFill>
                  <a:srgbClr val="253957"/>
                </a:solidFill>
                <a:latin typeface="PT Astra Sans" panose="020B0603020203020204" pitchFamily="34" charset="-52"/>
                <a:ea typeface="PT Astra Sans" panose="020B0603020203020204" pitchFamily="34" charset="-52"/>
                <a:cs typeface="+mn-cs"/>
              </a:rPr>
              <a:t>Jeremy R. Gray</a:t>
            </a:r>
            <a:r>
              <a:rPr lang="en-US" sz="5400" dirty="0" smtClean="0">
                <a:solidFill>
                  <a:srgbClr val="253957"/>
                </a:solidFill>
                <a:latin typeface="PT Astra Sans" panose="020B0603020203020204" pitchFamily="34" charset="-52"/>
                <a:ea typeface="PT Astra Sans" panose="020B0603020203020204" pitchFamily="34" charset="-52"/>
                <a:cs typeface="+mn-cs"/>
              </a:rPr>
              <a:t>, </a:t>
            </a:r>
            <a:r>
              <a:rPr lang="en-US" sz="5400" dirty="0">
                <a:solidFill>
                  <a:srgbClr val="253957"/>
                </a:solidFill>
                <a:latin typeface="PT Astra Sans" panose="020B0603020203020204" pitchFamily="34" charset="-52"/>
                <a:ea typeface="PT Astra Sans" panose="020B0603020203020204" pitchFamily="34" charset="-52"/>
                <a:cs typeface="+mn-cs"/>
              </a:rPr>
              <a:t>and John A. </a:t>
            </a:r>
            <a:r>
              <a:rPr lang="en-US" sz="5400" dirty="0" err="1" smtClean="0">
                <a:solidFill>
                  <a:srgbClr val="253957"/>
                </a:solidFill>
                <a:latin typeface="PT Astra Sans" panose="020B0603020203020204" pitchFamily="34" charset="-52"/>
                <a:ea typeface="PT Astra Sans" panose="020B0603020203020204" pitchFamily="34" charset="-52"/>
                <a:cs typeface="+mn-cs"/>
              </a:rPr>
              <a:t>Bargh</a:t>
            </a:r>
            <a:endParaRPr lang="ru-RU" sz="5400" dirty="0" smtClean="0">
              <a:solidFill>
                <a:srgbClr val="253957"/>
              </a:solidFill>
              <a:latin typeface="PT Astra Sans" panose="020B0603020203020204" pitchFamily="34" charset="-52"/>
              <a:ea typeface="PT Astra Sans" panose="020B0603020203020204" pitchFamily="34" charset="-52"/>
              <a:cs typeface="+mn-cs"/>
            </a:endParaRPr>
          </a:p>
          <a:p>
            <a:pPr marL="914400" indent="-914400" algn="l">
              <a:buFont typeface="+mj-lt"/>
              <a:buAutoNum type="arabicPeriod"/>
            </a:pPr>
            <a:r>
              <a:rPr lang="ru-RU" sz="5400" dirty="0" smtClean="0">
                <a:solidFill>
                  <a:srgbClr val="253957"/>
                </a:solidFill>
                <a:latin typeface="PT Astra Sans" panose="020B0603020203020204" pitchFamily="34" charset="-52"/>
                <a:ea typeface="PT Astra Sans" panose="020B0603020203020204" pitchFamily="34" charset="-52"/>
                <a:cs typeface="+mn-cs"/>
              </a:rPr>
              <a:t>«</a:t>
            </a:r>
            <a:r>
              <a:rPr lang="en-US" sz="5400" dirty="0" smtClean="0">
                <a:solidFill>
                  <a:srgbClr val="253957"/>
                </a:solidFill>
                <a:latin typeface="PT Astra Sans" panose="020B0603020203020204" pitchFamily="34" charset="-52"/>
                <a:ea typeface="PT Astra Sans" panose="020B0603020203020204" pitchFamily="34" charset="-52"/>
                <a:cs typeface="+mn-cs"/>
              </a:rPr>
              <a:t>Cold </a:t>
            </a:r>
            <a:r>
              <a:rPr lang="en-US" sz="5400" dirty="0">
                <a:solidFill>
                  <a:srgbClr val="253957"/>
                </a:solidFill>
                <a:latin typeface="PT Astra Sans" panose="020B0603020203020204" pitchFamily="34" charset="-52"/>
                <a:ea typeface="PT Astra Sans" panose="020B0603020203020204" pitchFamily="34" charset="-52"/>
                <a:cs typeface="+mn-cs"/>
              </a:rPr>
              <a:t>and </a:t>
            </a:r>
            <a:r>
              <a:rPr lang="en-US" sz="5400" dirty="0" smtClean="0">
                <a:solidFill>
                  <a:srgbClr val="253957"/>
                </a:solidFill>
                <a:latin typeface="PT Astra Sans" panose="020B0603020203020204" pitchFamily="34" charset="-52"/>
                <a:ea typeface="PT Astra Sans" panose="020B0603020203020204" pitchFamily="34" charset="-52"/>
                <a:cs typeface="+mn-cs"/>
              </a:rPr>
              <a:t>Lonely</a:t>
            </a:r>
            <a:r>
              <a:rPr lang="ru-RU" sz="5400" dirty="0" smtClean="0">
                <a:solidFill>
                  <a:srgbClr val="253957"/>
                </a:solidFill>
                <a:latin typeface="PT Astra Sans" panose="020B0603020203020204" pitchFamily="34" charset="-52"/>
                <a:ea typeface="PT Astra Sans" panose="020B0603020203020204" pitchFamily="34" charset="-52"/>
                <a:cs typeface="+mn-cs"/>
              </a:rPr>
              <a:t>» </a:t>
            </a:r>
            <a:r>
              <a:rPr lang="en-US" sz="5400" dirty="0">
                <a:solidFill>
                  <a:srgbClr val="253957"/>
                </a:solidFill>
                <a:latin typeface="PT Astra Sans" panose="020B0603020203020204" pitchFamily="34" charset="-52"/>
                <a:ea typeface="PT Astra Sans" panose="020B0603020203020204" pitchFamily="34" charset="-52"/>
                <a:cs typeface="+mn-cs"/>
              </a:rPr>
              <a:t>Chen-Bo </a:t>
            </a:r>
            <a:r>
              <a:rPr lang="en-US" sz="5400" dirty="0" err="1">
                <a:solidFill>
                  <a:srgbClr val="253957"/>
                </a:solidFill>
                <a:latin typeface="PT Astra Sans" panose="020B0603020203020204" pitchFamily="34" charset="-52"/>
                <a:ea typeface="PT Astra Sans" panose="020B0603020203020204" pitchFamily="34" charset="-52"/>
                <a:cs typeface="+mn-cs"/>
              </a:rPr>
              <a:t>Zhong</a:t>
            </a:r>
            <a:r>
              <a:rPr lang="en-US" sz="5400" dirty="0">
                <a:solidFill>
                  <a:srgbClr val="253957"/>
                </a:solidFill>
                <a:latin typeface="PT Astra Sans" panose="020B0603020203020204" pitchFamily="34" charset="-52"/>
                <a:ea typeface="PT Astra Sans" panose="020B0603020203020204" pitchFamily="34" charset="-52"/>
                <a:cs typeface="+mn-cs"/>
              </a:rPr>
              <a:t> and Geoffrey J. </a:t>
            </a:r>
            <a:r>
              <a:rPr lang="en-US" sz="5400" dirty="0" err="1">
                <a:solidFill>
                  <a:srgbClr val="253957"/>
                </a:solidFill>
                <a:latin typeface="PT Astra Sans" panose="020B0603020203020204" pitchFamily="34" charset="-52"/>
                <a:ea typeface="PT Astra Sans" panose="020B0603020203020204" pitchFamily="34" charset="-52"/>
                <a:cs typeface="+mn-cs"/>
              </a:rPr>
              <a:t>Leonardelli</a:t>
            </a:r>
            <a:endParaRPr lang="en-US" sz="5400" dirty="0">
              <a:solidFill>
                <a:srgbClr val="253957"/>
              </a:solidFill>
              <a:latin typeface="PT Astra Sans" panose="020B0603020203020204" pitchFamily="34" charset="-52"/>
              <a:ea typeface="PT Astra Sans" panose="020B0603020203020204" pitchFamily="34" charset="-52"/>
              <a:cs typeface="+mn-cs"/>
            </a:endParaRPr>
          </a:p>
          <a:p>
            <a:pPr marL="914400" indent="-914400" algn="l">
              <a:buFont typeface="+mj-lt"/>
              <a:buAutoNum type="arabicPeriod"/>
            </a:pPr>
            <a:r>
              <a:rPr lang="ru-RU" sz="5400" dirty="0" smtClean="0">
                <a:solidFill>
                  <a:srgbClr val="253957"/>
                </a:solidFill>
                <a:latin typeface="PT Astra Sans" panose="020B0603020203020204" pitchFamily="34" charset="-52"/>
                <a:ea typeface="PT Astra Sans" panose="020B0603020203020204" pitchFamily="34" charset="-52"/>
                <a:cs typeface="+mn-cs"/>
              </a:rPr>
              <a:t>«</a:t>
            </a:r>
            <a:r>
              <a:rPr lang="en-US" sz="5400" dirty="0" smtClean="0">
                <a:solidFill>
                  <a:srgbClr val="253957"/>
                </a:solidFill>
                <a:latin typeface="PT Astra Sans" panose="020B0603020203020204" pitchFamily="34" charset="-52"/>
                <a:ea typeface="PT Astra Sans" panose="020B0603020203020204" pitchFamily="34" charset="-52"/>
                <a:cs typeface="+mn-cs"/>
              </a:rPr>
              <a:t>The </a:t>
            </a:r>
            <a:r>
              <a:rPr lang="en-US" sz="5400" dirty="0">
                <a:solidFill>
                  <a:srgbClr val="253957"/>
                </a:solidFill>
                <a:latin typeface="PT Astra Sans" panose="020B0603020203020204" pitchFamily="34" charset="-52"/>
                <a:ea typeface="PT Astra Sans" panose="020B0603020203020204" pitchFamily="34" charset="-52"/>
                <a:cs typeface="+mn-cs"/>
              </a:rPr>
              <a:t>Substitutability of Physical and Social Warmth in Daily </a:t>
            </a:r>
            <a:r>
              <a:rPr lang="en-US" sz="5400" dirty="0" smtClean="0">
                <a:solidFill>
                  <a:srgbClr val="253957"/>
                </a:solidFill>
                <a:latin typeface="PT Astra Sans" panose="020B0603020203020204" pitchFamily="34" charset="-52"/>
                <a:ea typeface="PT Astra Sans" panose="020B0603020203020204" pitchFamily="34" charset="-52"/>
                <a:cs typeface="+mn-cs"/>
              </a:rPr>
              <a:t>Life</a:t>
            </a:r>
            <a:r>
              <a:rPr lang="ru-RU" sz="5400" dirty="0" smtClean="0">
                <a:solidFill>
                  <a:srgbClr val="253957"/>
                </a:solidFill>
                <a:latin typeface="PT Astra Sans" panose="020B0603020203020204" pitchFamily="34" charset="-52"/>
                <a:ea typeface="PT Astra Sans" panose="020B0603020203020204" pitchFamily="34" charset="-52"/>
                <a:cs typeface="+mn-cs"/>
              </a:rPr>
              <a:t>» </a:t>
            </a:r>
            <a:r>
              <a:rPr lang="en-US" sz="5400" dirty="0">
                <a:solidFill>
                  <a:srgbClr val="253957"/>
                </a:solidFill>
                <a:latin typeface="PT Astra Sans" panose="020B0603020203020204" pitchFamily="34" charset="-52"/>
                <a:ea typeface="PT Astra Sans" panose="020B0603020203020204" pitchFamily="34" charset="-52"/>
                <a:cs typeface="+mn-cs"/>
              </a:rPr>
              <a:t>John A. </a:t>
            </a:r>
            <a:r>
              <a:rPr lang="en-US" sz="5400" dirty="0" err="1">
                <a:solidFill>
                  <a:srgbClr val="253957"/>
                </a:solidFill>
                <a:latin typeface="PT Astra Sans" panose="020B0603020203020204" pitchFamily="34" charset="-52"/>
                <a:ea typeface="PT Astra Sans" panose="020B0603020203020204" pitchFamily="34" charset="-52"/>
                <a:cs typeface="+mn-cs"/>
              </a:rPr>
              <a:t>Bargh</a:t>
            </a:r>
            <a:r>
              <a:rPr lang="en-US" sz="5400" dirty="0">
                <a:solidFill>
                  <a:srgbClr val="253957"/>
                </a:solidFill>
                <a:latin typeface="PT Astra Sans" panose="020B0603020203020204" pitchFamily="34" charset="-52"/>
                <a:ea typeface="PT Astra Sans" panose="020B0603020203020204" pitchFamily="34" charset="-52"/>
                <a:cs typeface="+mn-cs"/>
              </a:rPr>
              <a:t> and </a:t>
            </a:r>
            <a:r>
              <a:rPr lang="en-US" sz="5400" dirty="0" err="1">
                <a:solidFill>
                  <a:srgbClr val="253957"/>
                </a:solidFill>
                <a:latin typeface="PT Astra Sans" panose="020B0603020203020204" pitchFamily="34" charset="-52"/>
                <a:ea typeface="PT Astra Sans" panose="020B0603020203020204" pitchFamily="34" charset="-52"/>
                <a:cs typeface="+mn-cs"/>
              </a:rPr>
              <a:t>Idit</a:t>
            </a:r>
            <a:r>
              <a:rPr lang="en-US" sz="5400" dirty="0">
                <a:solidFill>
                  <a:srgbClr val="253957"/>
                </a:solidFill>
                <a:latin typeface="PT Astra Sans" panose="020B0603020203020204" pitchFamily="34" charset="-52"/>
                <a:ea typeface="PT Astra Sans" panose="020B0603020203020204" pitchFamily="34" charset="-52"/>
                <a:cs typeface="+mn-cs"/>
              </a:rPr>
              <a:t> </a:t>
            </a:r>
            <a:r>
              <a:rPr lang="en-US" sz="5400" dirty="0" err="1">
                <a:solidFill>
                  <a:srgbClr val="253957"/>
                </a:solidFill>
                <a:latin typeface="PT Astra Sans" panose="020B0603020203020204" pitchFamily="34" charset="-52"/>
                <a:ea typeface="PT Astra Sans" panose="020B0603020203020204" pitchFamily="34" charset="-52"/>
                <a:cs typeface="+mn-cs"/>
              </a:rPr>
              <a:t>Shalev</a:t>
            </a:r>
            <a:endParaRPr lang="en-US" sz="5400" dirty="0">
              <a:solidFill>
                <a:srgbClr val="253957"/>
              </a:solidFill>
              <a:latin typeface="PT Astra Sans" panose="020B0603020203020204" pitchFamily="34" charset="-52"/>
              <a:ea typeface="PT Astra Sans" panose="020B0603020203020204" pitchFamily="34" charset="-52"/>
              <a:cs typeface="+mn-cs"/>
            </a:endParaRPr>
          </a:p>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Источники</a:t>
            </a:r>
            <a:endPar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10" name="Прямоугольник 9"/>
          <p:cNvSpPr/>
          <p:nvPr/>
        </p:nvSpPr>
        <p:spPr>
          <a:xfrm>
            <a:off x="7055872" y="12750508"/>
            <a:ext cx="1015507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 Дроздов А., Вяткин С.,  </a:t>
            </a:r>
            <a:r>
              <a:rPr lang="ru-RU" sz="3200" dirty="0" err="1">
                <a:solidFill>
                  <a:srgbClr val="253957"/>
                </a:solidFill>
                <a:latin typeface="PT Astra Sans" panose="020B0603020203020204" pitchFamily="34" charset="-52"/>
                <a:ea typeface="PT Astra Sans" panose="020B0603020203020204" pitchFamily="34" charset="-52"/>
                <a:sym typeface="Arial Narrow"/>
              </a:rPr>
              <a:t>Кролевицкая</a:t>
            </a:r>
            <a:r>
              <a:rPr lang="ru-RU" sz="3200" dirty="0">
                <a:solidFill>
                  <a:srgbClr val="253957"/>
                </a:solidFill>
                <a:latin typeface="PT Astra Sans" panose="020B0603020203020204" pitchFamily="34" charset="-52"/>
                <a:ea typeface="PT Astra Sans" panose="020B0603020203020204" pitchFamily="34" charset="-52"/>
                <a:sym typeface="Arial Narrow"/>
              </a:rPr>
              <a:t> А.</a:t>
            </a:r>
          </a:p>
        </p:txBody>
      </p:sp>
      <p:sp>
        <p:nvSpPr>
          <p:cNvPr id="11" name="Номер слайда 3"/>
          <p:cNvSpPr>
            <a:spLocks noGrp="1"/>
          </p:cNvSpPr>
          <p:nvPr>
            <p:ph type="sldNum" sz="quarter" idx="2"/>
          </p:nvPr>
        </p:nvSpPr>
        <p:spPr>
          <a:xfrm>
            <a:off x="21189682" y="12704041"/>
            <a:ext cx="1218281"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11</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13</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2" name="TextBox 11"/>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3" name="TextBox 12"/>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281399570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hlinkClick r:id="rId2" action="ppaction://hlinksldjump"/>
          </p:cNvPr>
          <p:cNvPicPr>
            <a:picLocks noChangeAspect="1"/>
          </p:cNvPicPr>
          <p:nvPr/>
        </p:nvPicPr>
        <p:blipFill>
          <a:blip r:embed="rId3"/>
          <a:stretch>
            <a:fillRect/>
          </a:stretch>
        </p:blipFill>
        <p:spPr>
          <a:xfrm>
            <a:off x="1327080" y="3247217"/>
            <a:ext cx="5263351" cy="294874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7" name="Название подразделения,  лаборатории, факультета и т.д."/>
          <p:cNvSpPr txBox="1"/>
          <p:nvPr/>
        </p:nvSpPr>
        <p:spPr>
          <a:xfrm>
            <a:off x="10463808" y="665312"/>
            <a:ext cx="4021366" cy="882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sz="4800" b="1" dirty="0" smtClean="0">
                <a:solidFill>
                  <a:schemeClr val="bg1"/>
                </a:solidFill>
                <a:latin typeface="PT Astra Sans" panose="020B0603020203020204" pitchFamily="34" charset="-52"/>
                <a:ea typeface="PT Astra Sans" panose="020B0603020203020204" pitchFamily="34" charset="-52"/>
              </a:rPr>
              <a:t>Оглавление</a:t>
            </a:r>
            <a:endParaRPr sz="4800" b="1" dirty="0">
              <a:solidFill>
                <a:schemeClr val="bg1"/>
              </a:solidFill>
              <a:latin typeface="PT Astra Sans" panose="020B0603020203020204" pitchFamily="34" charset="-52"/>
              <a:ea typeface="PT Astra Sans" panose="020B0603020203020204" pitchFamily="34" charset="-52"/>
            </a:endParaRPr>
          </a:p>
        </p:txBody>
      </p:sp>
      <p:pic>
        <p:nvPicPr>
          <p:cNvPr id="2" name="Рисунок 1">
            <a:hlinkClick r:id="rId4" action="ppaction://hlinksldjump"/>
          </p:cNvPr>
          <p:cNvPicPr>
            <a:picLocks noChangeAspect="1"/>
          </p:cNvPicPr>
          <p:nvPr/>
        </p:nvPicPr>
        <p:blipFill>
          <a:blip r:embed="rId5"/>
          <a:stretch>
            <a:fillRect/>
          </a:stretch>
        </p:blipFill>
        <p:spPr>
          <a:xfrm>
            <a:off x="6911996" y="3247217"/>
            <a:ext cx="5234496" cy="294874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 name="Рисунок 2">
            <a:hlinkClick r:id="rId6" action="ppaction://hlinksldjump"/>
          </p:cNvPr>
          <p:cNvPicPr>
            <a:picLocks noChangeAspect="1"/>
          </p:cNvPicPr>
          <p:nvPr/>
        </p:nvPicPr>
        <p:blipFill>
          <a:blip r:embed="rId7"/>
          <a:stretch>
            <a:fillRect/>
          </a:stretch>
        </p:blipFill>
        <p:spPr>
          <a:xfrm>
            <a:off x="12469283" y="3257601"/>
            <a:ext cx="5221535" cy="293790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4" name="Рисунок 3">
            <a:hlinkClick r:id="" action="ppaction://noaction"/>
          </p:cNvPr>
          <p:cNvPicPr>
            <a:picLocks noChangeAspect="1"/>
          </p:cNvPicPr>
          <p:nvPr/>
        </p:nvPicPr>
        <p:blipFill>
          <a:blip r:embed="rId8"/>
          <a:stretch>
            <a:fillRect/>
          </a:stretch>
        </p:blipFill>
        <p:spPr>
          <a:xfrm>
            <a:off x="18014161" y="3257601"/>
            <a:ext cx="5237676" cy="293790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5" name="Рисунок 4">
            <a:hlinkClick r:id="" action="ppaction://noaction"/>
          </p:cNvPr>
          <p:cNvPicPr>
            <a:picLocks noChangeAspect="1"/>
          </p:cNvPicPr>
          <p:nvPr/>
        </p:nvPicPr>
        <p:blipFill>
          <a:blip r:embed="rId9"/>
          <a:stretch>
            <a:fillRect/>
          </a:stretch>
        </p:blipFill>
        <p:spPr>
          <a:xfrm>
            <a:off x="1327080" y="7650089"/>
            <a:ext cx="5263351" cy="295230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8" name="Рисунок 7">
            <a:hlinkClick r:id="" action="ppaction://noaction"/>
          </p:cNvPr>
          <p:cNvPicPr>
            <a:picLocks noChangeAspect="1"/>
          </p:cNvPicPr>
          <p:nvPr/>
        </p:nvPicPr>
        <p:blipFill>
          <a:blip r:embed="rId10"/>
          <a:stretch>
            <a:fillRect/>
          </a:stretch>
        </p:blipFill>
        <p:spPr>
          <a:xfrm>
            <a:off x="6911996" y="7650088"/>
            <a:ext cx="5245721" cy="295230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9" name="Рисунок 8">
            <a:hlinkClick r:id="" action="ppaction://noaction"/>
          </p:cNvPr>
          <p:cNvPicPr>
            <a:picLocks noChangeAspect="1"/>
          </p:cNvPicPr>
          <p:nvPr/>
        </p:nvPicPr>
        <p:blipFill>
          <a:blip r:embed="rId11"/>
          <a:stretch>
            <a:fillRect/>
          </a:stretch>
        </p:blipFill>
        <p:spPr>
          <a:xfrm>
            <a:off x="12480032" y="7650088"/>
            <a:ext cx="5210308" cy="295230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10" name="Рисунок 9">
            <a:hlinkClick r:id="" action="ppaction://noaction"/>
          </p:cNvPr>
          <p:cNvPicPr>
            <a:picLocks noChangeAspect="1"/>
          </p:cNvPicPr>
          <p:nvPr/>
        </p:nvPicPr>
        <p:blipFill>
          <a:blip r:embed="rId12"/>
          <a:stretch>
            <a:fillRect/>
          </a:stretch>
        </p:blipFill>
        <p:spPr>
          <a:xfrm>
            <a:off x="18014161" y="7649482"/>
            <a:ext cx="5237675" cy="295293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11" name="TextBox 10"/>
          <p:cNvSpPr txBox="1"/>
          <p:nvPr/>
        </p:nvSpPr>
        <p:spPr>
          <a:xfrm>
            <a:off x="3394498"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3</a:t>
            </a:r>
            <a:endParaRPr kumimoji="0" lang="ru-RU" sz="13800" b="1" i="0" strike="noStrike" cap="none" spc="0" normalizeH="0" baseline="0" dirty="0">
              <a:ln>
                <a:noFill/>
              </a:ln>
              <a:solidFill>
                <a:schemeClr val="tx2">
                  <a:lumMod val="60000"/>
                  <a:lumOff val="40000"/>
                </a:schemeClr>
              </a:solidFill>
              <a:effectLst/>
              <a:uFillTx/>
              <a:sym typeface="Helvetica Light"/>
            </a:endParaRPr>
          </a:p>
        </p:txBody>
      </p:sp>
      <p:sp>
        <p:nvSpPr>
          <p:cNvPr id="12" name="TextBox 11"/>
          <p:cNvSpPr txBox="1"/>
          <p:nvPr/>
        </p:nvSpPr>
        <p:spPr>
          <a:xfrm>
            <a:off x="8964987"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4</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3" name="TextBox 12"/>
          <p:cNvSpPr txBox="1"/>
          <p:nvPr/>
        </p:nvSpPr>
        <p:spPr>
          <a:xfrm>
            <a:off x="14485174"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5</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4" name="TextBox 13"/>
          <p:cNvSpPr txBox="1"/>
          <p:nvPr/>
        </p:nvSpPr>
        <p:spPr>
          <a:xfrm>
            <a:off x="20068741"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6</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5" name="TextBox 14"/>
          <p:cNvSpPr txBox="1"/>
          <p:nvPr/>
        </p:nvSpPr>
        <p:spPr>
          <a:xfrm>
            <a:off x="3419518" y="799198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7</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6" name="TextBox 15"/>
          <p:cNvSpPr txBox="1"/>
          <p:nvPr/>
        </p:nvSpPr>
        <p:spPr>
          <a:xfrm>
            <a:off x="9093875" y="799198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8</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7" name="TextBox 16"/>
          <p:cNvSpPr txBox="1"/>
          <p:nvPr/>
        </p:nvSpPr>
        <p:spPr>
          <a:xfrm>
            <a:off x="14516070" y="7995968"/>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9</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8" name="TextBox 17"/>
          <p:cNvSpPr txBox="1"/>
          <p:nvPr/>
        </p:nvSpPr>
        <p:spPr>
          <a:xfrm>
            <a:off x="19576619" y="7991985"/>
            <a:ext cx="2112757"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10</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pic>
        <p:nvPicPr>
          <p:cNvPr id="19" name="Рисунок 18">
            <a:hlinkClick r:id="rId2" action="ppaction://hlinksldjump"/>
          </p:cNvPr>
          <p:cNvPicPr>
            <a:picLocks noChangeAspect="1"/>
          </p:cNvPicPr>
          <p:nvPr/>
        </p:nvPicPr>
        <p:blipFill>
          <a:blip r:embed="rId13"/>
          <a:stretch>
            <a:fillRect/>
          </a:stretch>
        </p:blipFill>
        <p:spPr>
          <a:xfrm>
            <a:off x="1327080" y="3247218"/>
            <a:ext cx="5244030" cy="2948284"/>
          </a:xfrm>
          <a:prstGeom prst="rect">
            <a:avLst/>
          </a:prstGeom>
        </p:spPr>
      </p:pic>
      <p:pic>
        <p:nvPicPr>
          <p:cNvPr id="20" name="Рисунок 19">
            <a:hlinkClick r:id="rId14" action="ppaction://hlinksldjump"/>
          </p:cNvPr>
          <p:cNvPicPr>
            <a:picLocks noChangeAspect="1"/>
          </p:cNvPicPr>
          <p:nvPr/>
        </p:nvPicPr>
        <p:blipFill>
          <a:blip r:embed="rId15"/>
          <a:stretch>
            <a:fillRect/>
          </a:stretch>
        </p:blipFill>
        <p:spPr>
          <a:xfrm>
            <a:off x="6911996" y="3244482"/>
            <a:ext cx="5258179" cy="2951019"/>
          </a:xfrm>
          <a:prstGeom prst="rect">
            <a:avLst/>
          </a:prstGeom>
        </p:spPr>
      </p:pic>
      <p:pic>
        <p:nvPicPr>
          <p:cNvPr id="21" name="Рисунок 20">
            <a:hlinkClick r:id="rId16" action="ppaction://hlinksldjump"/>
          </p:cNvPr>
          <p:cNvPicPr>
            <a:picLocks noChangeAspect="1"/>
          </p:cNvPicPr>
          <p:nvPr/>
        </p:nvPicPr>
        <p:blipFill>
          <a:blip r:embed="rId17"/>
          <a:stretch>
            <a:fillRect/>
          </a:stretch>
        </p:blipFill>
        <p:spPr>
          <a:xfrm>
            <a:off x="12452635" y="3277110"/>
            <a:ext cx="5237705" cy="2942865"/>
          </a:xfrm>
          <a:prstGeom prst="rect">
            <a:avLst/>
          </a:prstGeom>
        </p:spPr>
      </p:pic>
      <p:pic>
        <p:nvPicPr>
          <p:cNvPr id="22" name="Рисунок 21">
            <a:hlinkClick r:id="rId18" action="ppaction://hlinksldjump"/>
          </p:cNvPr>
          <p:cNvPicPr>
            <a:picLocks noChangeAspect="1"/>
          </p:cNvPicPr>
          <p:nvPr/>
        </p:nvPicPr>
        <p:blipFill>
          <a:blip r:embed="rId19"/>
          <a:stretch>
            <a:fillRect/>
          </a:stretch>
        </p:blipFill>
        <p:spPr>
          <a:xfrm>
            <a:off x="17997019" y="3277110"/>
            <a:ext cx="5194146" cy="2918391"/>
          </a:xfrm>
          <a:prstGeom prst="rect">
            <a:avLst/>
          </a:prstGeom>
        </p:spPr>
      </p:pic>
      <p:pic>
        <p:nvPicPr>
          <p:cNvPr id="23" name="Рисунок 22">
            <a:hlinkClick r:id="rId20" action="ppaction://hlinksldjump"/>
          </p:cNvPr>
          <p:cNvPicPr>
            <a:picLocks noChangeAspect="1"/>
          </p:cNvPicPr>
          <p:nvPr/>
        </p:nvPicPr>
        <p:blipFill>
          <a:blip r:embed="rId21"/>
          <a:stretch>
            <a:fillRect/>
          </a:stretch>
        </p:blipFill>
        <p:spPr>
          <a:xfrm>
            <a:off x="1327080" y="7649483"/>
            <a:ext cx="5270911" cy="2952908"/>
          </a:xfrm>
          <a:prstGeom prst="rect">
            <a:avLst/>
          </a:prstGeom>
        </p:spPr>
      </p:pic>
      <p:pic>
        <p:nvPicPr>
          <p:cNvPr id="24" name="Рисунок 23">
            <a:hlinkClick r:id="rId22" action="ppaction://hlinksldjump"/>
          </p:cNvPr>
          <p:cNvPicPr>
            <a:picLocks noChangeAspect="1"/>
          </p:cNvPicPr>
          <p:nvPr/>
        </p:nvPicPr>
        <p:blipFill>
          <a:blip r:embed="rId23"/>
          <a:stretch>
            <a:fillRect/>
          </a:stretch>
        </p:blipFill>
        <p:spPr>
          <a:xfrm>
            <a:off x="6904437" y="7649483"/>
            <a:ext cx="5242056" cy="2957210"/>
          </a:xfrm>
          <a:prstGeom prst="rect">
            <a:avLst/>
          </a:prstGeom>
        </p:spPr>
      </p:pic>
      <p:pic>
        <p:nvPicPr>
          <p:cNvPr id="25" name="Рисунок 24">
            <a:hlinkClick r:id="rId24" action="ppaction://hlinksldjump"/>
          </p:cNvPr>
          <p:cNvPicPr>
            <a:picLocks noChangeAspect="1"/>
          </p:cNvPicPr>
          <p:nvPr/>
        </p:nvPicPr>
        <p:blipFill>
          <a:blip r:embed="rId25"/>
          <a:stretch>
            <a:fillRect/>
          </a:stretch>
        </p:blipFill>
        <p:spPr>
          <a:xfrm>
            <a:off x="12481539" y="7685723"/>
            <a:ext cx="5208802" cy="2932538"/>
          </a:xfrm>
          <a:prstGeom prst="rect">
            <a:avLst/>
          </a:prstGeom>
        </p:spPr>
      </p:pic>
      <p:pic>
        <p:nvPicPr>
          <p:cNvPr id="26" name="Рисунок 25">
            <a:hlinkClick r:id="rId26" action="ppaction://hlinksldjump"/>
          </p:cNvPr>
          <p:cNvPicPr>
            <a:picLocks noChangeAspect="1"/>
          </p:cNvPicPr>
          <p:nvPr/>
        </p:nvPicPr>
        <p:blipFill>
          <a:blip r:embed="rId27"/>
          <a:stretch>
            <a:fillRect/>
          </a:stretch>
        </p:blipFill>
        <p:spPr>
          <a:xfrm>
            <a:off x="18006601" y="7649483"/>
            <a:ext cx="5249614" cy="2952908"/>
          </a:xfrm>
          <a:prstGeom prst="rect">
            <a:avLst/>
          </a:prstGeom>
        </p:spPr>
      </p:pic>
    </p:spTree>
    <p:extLst>
      <p:ext uri="{BB962C8B-B14F-4D97-AF65-F5344CB8AC3E}">
        <p14:creationId xmlns:p14="http://schemas.microsoft.com/office/powerpoint/2010/main" val="387933954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16296456" y="11494665"/>
            <a:ext cx="6624736" cy="519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Электронная почта: </a:t>
            </a:r>
            <a:r>
              <a:rPr lang="en-US" dirty="0" smtClean="0">
                <a:latin typeface="PT Astra Sans" panose="020B0603020203020204" pitchFamily="34" charset="-52"/>
                <a:ea typeface="PT Astra Sans" panose="020B0603020203020204" pitchFamily="34" charset="-52"/>
              </a:rPr>
              <a:t>eschepokov@edu.hse.ru</a:t>
            </a:r>
            <a:endParaRPr dirty="0">
              <a:latin typeface="PT Astra Sans" panose="020B0603020203020204" pitchFamily="34" charset="-52"/>
              <a:ea typeface="PT Astra Sans" panose="020B0603020203020204" pitchFamily="34" charset="-52"/>
            </a:endParaRPr>
          </a:p>
        </p:txBody>
      </p:sp>
      <p:sp>
        <p:nvSpPr>
          <p:cNvPr id="101" name="www.text"/>
          <p:cNvSpPr txBox="1"/>
          <p:nvPr/>
        </p:nvSpPr>
        <p:spPr>
          <a:xfrm>
            <a:off x="3623048" y="10940666"/>
            <a:ext cx="3391092" cy="162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pPr algn="r"/>
            <a:r>
              <a:rPr lang="ru-RU" dirty="0" smtClean="0">
                <a:latin typeface="PT Astra Sans" panose="020B0603020203020204" pitchFamily="34" charset="-52"/>
                <a:ea typeface="PT Astra Sans" panose="020B0603020203020204" pitchFamily="34" charset="-52"/>
              </a:rPr>
              <a:t>Авторы: Чепоков </a:t>
            </a:r>
            <a:r>
              <a:rPr lang="ru-RU" dirty="0">
                <a:latin typeface="PT Astra Sans" panose="020B0603020203020204" pitchFamily="34" charset="-52"/>
                <a:ea typeface="PT Astra Sans" panose="020B0603020203020204" pitchFamily="34" charset="-52"/>
              </a:rPr>
              <a:t>Е</a:t>
            </a:r>
            <a:r>
              <a:rPr lang="ru-RU" dirty="0" smtClean="0">
                <a:latin typeface="PT Astra Sans" panose="020B0603020203020204" pitchFamily="34" charset="-52"/>
                <a:ea typeface="PT Astra Sans" panose="020B0603020203020204" pitchFamily="34" charset="-52"/>
              </a:rPr>
              <a:t>. </a:t>
            </a:r>
          </a:p>
          <a:p>
            <a:pPr algn="r"/>
            <a:r>
              <a:rPr lang="ru-RU" dirty="0" smtClean="0">
                <a:latin typeface="PT Astra Sans" panose="020B0603020203020204" pitchFamily="34" charset="-52"/>
                <a:ea typeface="PT Astra Sans" panose="020B0603020203020204" pitchFamily="34" charset="-52"/>
              </a:rPr>
              <a:t>             Дроздов А.</a:t>
            </a:r>
          </a:p>
          <a:p>
            <a:pPr algn="r"/>
            <a:r>
              <a:rPr lang="ru-RU" dirty="0" smtClean="0">
                <a:latin typeface="PT Astra Sans" panose="020B0603020203020204" pitchFamily="34" charset="-52"/>
                <a:ea typeface="PT Astra Sans" panose="020B0603020203020204" pitchFamily="34" charset="-52"/>
              </a:rPr>
              <a:t>Вяткин </a:t>
            </a:r>
            <a:r>
              <a:rPr lang="ru-RU" dirty="0">
                <a:latin typeface="PT Astra Sans" panose="020B0603020203020204" pitchFamily="34" charset="-52"/>
                <a:ea typeface="PT Astra Sans" panose="020B0603020203020204" pitchFamily="34" charset="-52"/>
              </a:rPr>
              <a:t>С</a:t>
            </a:r>
            <a:r>
              <a:rPr lang="ru-RU" dirty="0" smtClean="0">
                <a:latin typeface="PT Astra Sans" panose="020B0603020203020204" pitchFamily="34" charset="-52"/>
                <a:ea typeface="PT Astra Sans" panose="020B0603020203020204" pitchFamily="34" charset="-52"/>
              </a:rPr>
              <a:t>.</a:t>
            </a:r>
          </a:p>
          <a:p>
            <a:pPr algn="r"/>
            <a:r>
              <a:rPr lang="ru-RU" dirty="0" err="1" smtClean="0">
                <a:latin typeface="PT Astra Sans" panose="020B0603020203020204" pitchFamily="34" charset="-52"/>
                <a:ea typeface="PT Astra Sans" panose="020B0603020203020204" pitchFamily="34" charset="-52"/>
              </a:rPr>
              <a:t>Кролевицкая</a:t>
            </a:r>
            <a:r>
              <a:rPr lang="ru-RU" dirty="0" smtClean="0">
                <a:latin typeface="PT Astra Sans" panose="020B0603020203020204" pitchFamily="34" charset="-52"/>
                <a:ea typeface="PT Astra Sans" panose="020B0603020203020204" pitchFamily="34" charset="-52"/>
              </a:rPr>
              <a:t> </a:t>
            </a:r>
            <a:r>
              <a:rPr lang="ru-RU" dirty="0">
                <a:latin typeface="PT Astra Sans" panose="020B0603020203020204" pitchFamily="34" charset="-52"/>
                <a:ea typeface="PT Astra Sans" panose="020B0603020203020204" pitchFamily="34" charset="-52"/>
              </a:rPr>
              <a:t>А.</a:t>
            </a:r>
          </a:p>
        </p:txBody>
      </p:sp>
      <p:sp>
        <p:nvSpPr>
          <p:cNvPr id="102" name="Телефон.: +Х (ХХХ) ХХХ ХХХХ"/>
          <p:cNvSpPr txBox="1"/>
          <p:nvPr/>
        </p:nvSpPr>
        <p:spPr>
          <a:xfrm>
            <a:off x="10049762" y="11494665"/>
            <a:ext cx="428447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dirty="0" err="1">
                <a:latin typeface="PT Astra Sans" panose="020B0603020203020204" pitchFamily="34" charset="-52"/>
                <a:ea typeface="PT Astra Sans" panose="020B0603020203020204" pitchFamily="34" charset="-52"/>
              </a:rPr>
              <a:t>Телефон</a:t>
            </a:r>
            <a:r>
              <a:rPr dirty="0">
                <a:latin typeface="PT Astra Sans" panose="020B0603020203020204" pitchFamily="34" charset="-52"/>
                <a:ea typeface="PT Astra Sans" panose="020B0603020203020204" pitchFamily="34" charset="-52"/>
              </a:rPr>
              <a:t>.: </a:t>
            </a:r>
            <a:r>
              <a:rPr dirty="0" smtClean="0">
                <a:latin typeface="PT Astra Sans" panose="020B0603020203020204" pitchFamily="34" charset="-52"/>
                <a:ea typeface="PT Astra Sans" panose="020B0603020203020204" pitchFamily="34" charset="-52"/>
              </a:rPr>
              <a:t>+</a:t>
            </a:r>
            <a:r>
              <a:rPr lang="ru-RU" dirty="0" smtClean="0">
                <a:latin typeface="PT Astra Sans" panose="020B0603020203020204" pitchFamily="34" charset="-52"/>
                <a:ea typeface="PT Astra Sans" panose="020B0603020203020204" pitchFamily="34" charset="-52"/>
              </a:rPr>
              <a:t>7</a:t>
            </a:r>
            <a:r>
              <a:rPr dirty="0" smtClean="0">
                <a:latin typeface="PT Astra Sans" panose="020B0603020203020204" pitchFamily="34" charset="-52"/>
                <a:ea typeface="PT Astra Sans" panose="020B0603020203020204" pitchFamily="34" charset="-52"/>
              </a:rPr>
              <a:t> (</a:t>
            </a:r>
            <a:r>
              <a:rPr lang="ru-RU" dirty="0" smtClean="0">
                <a:latin typeface="PT Astra Sans" panose="020B0603020203020204" pitchFamily="34" charset="-52"/>
                <a:ea typeface="PT Astra Sans" panose="020B0603020203020204" pitchFamily="34" charset="-52"/>
              </a:rPr>
              <a:t>951</a:t>
            </a:r>
            <a:r>
              <a:rPr dirty="0" smtClean="0">
                <a:latin typeface="PT Astra Sans" panose="020B0603020203020204" pitchFamily="34" charset="-52"/>
                <a:ea typeface="PT Astra Sans" panose="020B0603020203020204" pitchFamily="34" charset="-52"/>
              </a:rPr>
              <a:t>) </a:t>
            </a:r>
            <a:r>
              <a:rPr lang="ru-RU" dirty="0" smtClean="0">
                <a:latin typeface="PT Astra Sans" panose="020B0603020203020204" pitchFamily="34" charset="-52"/>
                <a:ea typeface="PT Astra Sans" panose="020B0603020203020204" pitchFamily="34" charset="-52"/>
              </a:rPr>
              <a:t>959</a:t>
            </a:r>
            <a:r>
              <a:rPr dirty="0" smtClean="0">
                <a:latin typeface="PT Astra Sans" panose="020B0603020203020204" pitchFamily="34" charset="-52"/>
                <a:ea typeface="PT Astra Sans" panose="020B0603020203020204" pitchFamily="34" charset="-52"/>
              </a:rPr>
              <a:t> </a:t>
            </a:r>
            <a:r>
              <a:rPr lang="ru-RU" dirty="0" smtClean="0">
                <a:latin typeface="PT Astra Sans" panose="020B0603020203020204" pitchFamily="34" charset="-52"/>
                <a:ea typeface="PT Astra Sans" panose="020B0603020203020204" pitchFamily="34" charset="-52"/>
              </a:rPr>
              <a:t>4666</a:t>
            </a:r>
            <a:r>
              <a:rPr dirty="0" smtClean="0">
                <a:latin typeface="PT Astra Sans" panose="020B0603020203020204" pitchFamily="34" charset="-52"/>
                <a:ea typeface="PT Astra Sans" panose="020B0603020203020204" pitchFamily="34" charset="-52"/>
              </a:rPr>
              <a:t> </a:t>
            </a:r>
            <a:endParaRPr dirty="0">
              <a:latin typeface="PT Astra Sans" panose="020B0603020203020204" pitchFamily="34" charset="-52"/>
              <a:ea typeface="PT Astra Sans" panose="020B0603020203020204" pitchFamily="34" charset="-52"/>
            </a:endParaRPr>
          </a:p>
        </p:txBody>
      </p:sp>
      <p:pic>
        <p:nvPicPr>
          <p:cNvPr id="103" name="Изображение" descr="Изображение"/>
          <p:cNvPicPr>
            <a:picLocks noChangeAspect="1"/>
          </p:cNvPicPr>
          <p:nvPr/>
        </p:nvPicPr>
        <p:blipFill>
          <a:blip r:embed="rId2">
            <a:extLst/>
          </a:blip>
          <a:stretch>
            <a:fillRect/>
          </a:stretch>
        </p:blipFill>
        <p:spPr>
          <a:xfrm>
            <a:off x="10594075" y="5489848"/>
            <a:ext cx="3195850" cy="3090059"/>
          </a:xfrm>
          <a:prstGeom prst="rect">
            <a:avLst/>
          </a:prstGeom>
          <a:ln w="12700">
            <a:miter lim="400000"/>
          </a:ln>
        </p:spPr>
      </p:pic>
      <p:sp>
        <p:nvSpPr>
          <p:cNvPr id="2" name="TextBox 1"/>
          <p:cNvSpPr txBox="1"/>
          <p:nvPr/>
        </p:nvSpPr>
        <p:spPr>
          <a:xfrm>
            <a:off x="6608742" y="902602"/>
            <a:ext cx="11166518"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6600" b="1" dirty="0" smtClean="0">
                <a:solidFill>
                  <a:srgbClr val="FFFFFF"/>
                </a:solidFill>
                <a:latin typeface="PT Astra Sans" panose="020B0603020203020204" pitchFamily="34" charset="-52"/>
                <a:ea typeface="PT Astra Sans" panose="020B0603020203020204" pitchFamily="34" charset="-52"/>
                <a:cs typeface="+mn-cs"/>
                <a:sym typeface="Arial Narrow"/>
              </a:rPr>
              <a:t>СПАСИБО ЗА ВНИМАНИЕ</a:t>
            </a:r>
            <a:endParaRPr lang="ru-RU" sz="6600" b="1" dirty="0">
              <a:solidFill>
                <a:srgbClr val="FFFFFF"/>
              </a:solidFill>
              <a:latin typeface="PT Astra Sans" panose="020B0603020203020204" pitchFamily="34" charset="-52"/>
              <a:ea typeface="PT Astra Sans" panose="020B0603020203020204" pitchFamily="34" charset="-52"/>
              <a:cs typeface="+mn-cs"/>
            </a:endParaRPr>
          </a:p>
        </p:txBody>
      </p:sp>
      <p:sp>
        <p:nvSpPr>
          <p:cNvPr id="4" name="Прямоугольник 3"/>
          <p:cNvSpPr/>
          <p:nvPr/>
        </p:nvSpPr>
        <p:spPr>
          <a:xfrm>
            <a:off x="7014140" y="2321296"/>
            <a:ext cx="10355720" cy="769441"/>
          </a:xfrm>
          <a:prstGeom prst="rect">
            <a:avLst/>
          </a:prstGeom>
        </p:spPr>
        <p:txBody>
          <a:bodyPr wrap="none">
            <a:spAutoFit/>
          </a:bodyPr>
          <a:lstStyle/>
          <a:p>
            <a:r>
              <a:rPr lang="ru-RU" sz="4400" b="1" dirty="0" smtClean="0">
                <a:solidFill>
                  <a:srgbClr val="FFFFFF"/>
                </a:solidFill>
                <a:latin typeface="PT Astra Sans" panose="020B0603020203020204" pitchFamily="34" charset="-52"/>
                <a:ea typeface="PT Astra Sans" panose="020B0603020203020204" pitchFamily="34" charset="-52"/>
                <a:cs typeface="+mn-cs"/>
              </a:rPr>
              <a:t>РАД</a:t>
            </a:r>
            <a:r>
              <a:rPr lang="ru-RU" sz="4400" b="1" dirty="0">
                <a:solidFill>
                  <a:srgbClr val="FFFFFF"/>
                </a:solidFill>
                <a:latin typeface="PT Astra Sans" panose="020B0603020203020204" pitchFamily="34" charset="-52"/>
                <a:ea typeface="PT Astra Sans" panose="020B0603020203020204" pitchFamily="34" charset="-52"/>
                <a:cs typeface="+mn-cs"/>
              </a:rPr>
              <a:t>Ы</a:t>
            </a:r>
            <a:r>
              <a:rPr lang="ru-RU" sz="4400" b="1" dirty="0" smtClean="0">
                <a:solidFill>
                  <a:srgbClr val="FFFFFF"/>
                </a:solidFill>
                <a:latin typeface="PT Astra Sans" panose="020B0603020203020204" pitchFamily="34" charset="-52"/>
                <a:ea typeface="PT Astra Sans" panose="020B0603020203020204" pitchFamily="34" charset="-52"/>
                <a:cs typeface="+mn-cs"/>
              </a:rPr>
              <a:t> ОТВЕТИТЬ НА ВАШИ ВОПРОСЫ</a:t>
            </a:r>
            <a:endParaRPr lang="ru-RU" sz="4400" b="1" dirty="0">
              <a:solidFill>
                <a:srgbClr val="FFFFFF"/>
              </a:solidFill>
              <a:latin typeface="PT Astra Sans" panose="020B0603020203020204" pitchFamily="34" charset="-52"/>
              <a:ea typeface="PT Astra Sans" panose="020B0603020203020204" pitchFamily="34" charset="-52"/>
              <a:cs typeface="+mn-cs"/>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ÐÐ°ÑÑÐ¸Ð½ÐºÐ¸ Ð¿Ð¾ Ð·Ð°Ð¿ÑÐ¾ÑÑ Ð¾Ð´Ð¸Ð½Ð¾ÑÐµÑÑÐ²Ð¾"/>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1654" y="-2166"/>
            <a:ext cx="24395654" cy="13722555"/>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650921"/>
            <a:ext cx="12261538" cy="9385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ru-RU" sz="5400" dirty="0" smtClean="0">
                <a:solidFill>
                  <a:schemeClr val="bg1"/>
                </a:solidFill>
                <a:latin typeface="PT Astra Sans" panose="020B0603020203020204" pitchFamily="34" charset="-52"/>
                <a:ea typeface="PT Astra Sans" panose="020B0603020203020204" pitchFamily="34" charset="-52"/>
              </a:rPr>
              <a:t>Быть </a:t>
            </a:r>
            <a:r>
              <a:rPr lang="ru-RU" sz="5400" dirty="0">
                <a:solidFill>
                  <a:schemeClr val="bg1"/>
                </a:solidFill>
                <a:latin typeface="PT Astra Sans" panose="020B0603020203020204" pitchFamily="34" charset="-52"/>
                <a:ea typeface="PT Astra Sans" panose="020B0603020203020204" pitchFamily="34" charset="-52"/>
              </a:rPr>
              <a:t>отвергнутым другими или потерять близкого человека не только вызывает беспокойство и депрессию, но также активирует участки мозга, которые регулируют физическую </a:t>
            </a:r>
            <a:r>
              <a:rPr lang="ru-RU" sz="5400" dirty="0" smtClean="0">
                <a:solidFill>
                  <a:schemeClr val="bg1"/>
                </a:solidFill>
                <a:latin typeface="PT Astra Sans" panose="020B0603020203020204" pitchFamily="34" charset="-52"/>
                <a:ea typeface="PT Astra Sans" panose="020B0603020203020204" pitchFamily="34" charset="-52"/>
              </a:rPr>
              <a:t>боль</a:t>
            </a:r>
            <a:r>
              <a:rPr lang="en-US" sz="5400" dirty="0" smtClean="0">
                <a:solidFill>
                  <a:schemeClr val="bg1"/>
                </a:solidFill>
                <a:latin typeface="PT Astra Sans" panose="020B0603020203020204" pitchFamily="34" charset="-52"/>
                <a:ea typeface="PT Astra Sans" panose="020B0603020203020204" pitchFamily="34" charset="-52"/>
              </a:rPr>
              <a:t>.</a:t>
            </a:r>
            <a:r>
              <a:rPr lang="ru-RU" sz="5400" dirty="0" smtClean="0">
                <a:solidFill>
                  <a:schemeClr val="bg1"/>
                </a:solidFill>
                <a:latin typeface="PT Astra Sans" panose="020B0603020203020204" pitchFamily="34" charset="-52"/>
                <a:ea typeface="PT Astra Sans" panose="020B0603020203020204" pitchFamily="34" charset="-52"/>
              </a:rPr>
              <a:t> Эксперимент актуален, так </a:t>
            </a:r>
            <a:r>
              <a:rPr lang="ru-RU" sz="5400" dirty="0">
                <a:solidFill>
                  <a:schemeClr val="bg1"/>
                </a:solidFill>
                <a:latin typeface="PT Astra Sans" panose="020B0603020203020204" pitchFamily="34" charset="-52"/>
                <a:ea typeface="PT Astra Sans" panose="020B0603020203020204" pitchFamily="34" charset="-52"/>
              </a:rPr>
              <a:t>как </a:t>
            </a:r>
            <a:r>
              <a:rPr lang="ru-RU" sz="5400" dirty="0" smtClean="0">
                <a:solidFill>
                  <a:schemeClr val="bg1"/>
                </a:solidFill>
                <a:latin typeface="PT Astra Sans" panose="020B0603020203020204" pitchFamily="34" charset="-52"/>
                <a:ea typeface="PT Astra Sans" panose="020B0603020203020204" pitchFamily="34" charset="-52"/>
              </a:rPr>
              <a:t>каждому приходилось </a:t>
            </a:r>
            <a:r>
              <a:rPr lang="ru-RU" sz="5400" dirty="0">
                <a:solidFill>
                  <a:schemeClr val="bg1"/>
                </a:solidFill>
                <a:latin typeface="PT Astra Sans" panose="020B0603020203020204" pitchFamily="34" charset="-52"/>
                <a:ea typeface="PT Astra Sans" panose="020B0603020203020204" pitchFamily="34" charset="-52"/>
              </a:rPr>
              <a:t>или придется столкнуться с тем или иным отвержением в </a:t>
            </a:r>
            <a:r>
              <a:rPr lang="ru-RU" sz="5400" dirty="0" smtClean="0">
                <a:solidFill>
                  <a:schemeClr val="bg1"/>
                </a:solidFill>
                <a:latin typeface="PT Astra Sans" panose="020B0603020203020204" pitchFamily="34" charset="-52"/>
                <a:ea typeface="PT Astra Sans" panose="020B0603020203020204" pitchFamily="34" charset="-52"/>
              </a:rPr>
              <a:t>жизни.</a:t>
            </a:r>
            <a:endParaRPr lang="ru-RU" sz="5400" dirty="0">
              <a:solidFill>
                <a:schemeClr val="bg1"/>
              </a:solidFill>
              <a:latin typeface="PT Astra Sans" panose="020B0603020203020204" pitchFamily="34" charset="-52"/>
              <a:ea typeface="PT Astra Sans" panose="020B0603020203020204" pitchFamily="34" charset="-52"/>
            </a:endParaRPr>
          </a:p>
        </p:txBody>
      </p:sp>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solidFill>
                  <a:schemeClr val="bg1"/>
                </a:solidFill>
                <a:latin typeface="PT Astra Sans" panose="020B0603020203020204" pitchFamily="34" charset="-52"/>
                <a:ea typeface="PT Astra Sans" panose="020B0603020203020204" pitchFamily="34" charset="-52"/>
              </a:rPr>
              <a:t>Актуальность</a:t>
            </a:r>
            <a:endParaRPr lang="ru-RU" sz="7000" b="1" cap="all" dirty="0">
              <a:solidFill>
                <a:schemeClr val="bg1"/>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17" name="Прямоугольник 16"/>
          <p:cNvSpPr/>
          <p:nvPr/>
        </p:nvSpPr>
        <p:spPr>
          <a:xfrm>
            <a:off x="7055872" y="12750508"/>
            <a:ext cx="1015507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chemeClr val="bg1"/>
                </a:solidFill>
                <a:latin typeface="PT Astra Sans" panose="020B0603020203020204" pitchFamily="34" charset="-52"/>
                <a:ea typeface="PT Astra Sans" panose="020B0603020203020204" pitchFamily="34" charset="-52"/>
                <a:sym typeface="Arial Narrow"/>
              </a:rPr>
              <a:t>Чепоков Е., Дроздов А., Вяткин С.,  </a:t>
            </a:r>
            <a:r>
              <a:rPr lang="ru-RU" sz="3200" dirty="0" err="1">
                <a:solidFill>
                  <a:schemeClr val="bg1"/>
                </a:solidFill>
                <a:latin typeface="PT Astra Sans" panose="020B0603020203020204" pitchFamily="34" charset="-52"/>
                <a:ea typeface="PT Astra Sans" panose="020B0603020203020204" pitchFamily="34" charset="-52"/>
                <a:sym typeface="Arial Narrow"/>
              </a:rPr>
              <a:t>Кролевицкая</a:t>
            </a:r>
            <a:r>
              <a:rPr lang="ru-RU" sz="3200" dirty="0">
                <a:solidFill>
                  <a:schemeClr val="bg1"/>
                </a:solidFill>
                <a:latin typeface="PT Astra Sans" panose="020B0603020203020204" pitchFamily="34" charset="-52"/>
                <a:ea typeface="PT Astra Sans" panose="020B0603020203020204" pitchFamily="34" charset="-52"/>
                <a:sym typeface="Arial Narrow"/>
              </a:rPr>
              <a:t> А.</a:t>
            </a:r>
          </a:p>
        </p:txBody>
      </p:sp>
      <p:sp>
        <p:nvSpPr>
          <p:cNvPr id="18" name="Номер слайда 3"/>
          <p:cNvSpPr>
            <a:spLocks noGrp="1"/>
          </p:cNvSpPr>
          <p:nvPr>
            <p:ph type="sldNum" sz="quarter" idx="2"/>
          </p:nvPr>
        </p:nvSpPr>
        <p:spPr>
          <a:xfrm>
            <a:off x="21297083" y="12704041"/>
            <a:ext cx="1003479" cy="636712"/>
          </a:xfrm>
        </p:spPr>
        <p:txBody>
          <a:bodyPr/>
          <a:lstStyle/>
          <a:p>
            <a:r>
              <a:rPr lang="ru-RU" sz="3200" dirty="0" smtClean="0">
                <a:solidFill>
                  <a:schemeClr val="bg1"/>
                </a:solidFill>
                <a:latin typeface="PT Astra Sans" panose="020B0603020203020204" pitchFamily="34" charset="-52"/>
                <a:ea typeface="PT Astra Sans" panose="020B0603020203020204" pitchFamily="34" charset="-52"/>
              </a:rPr>
              <a:t>2</a:t>
            </a:r>
            <a:r>
              <a:rPr lang="en-US" sz="3200" dirty="0" smtClean="0">
                <a:solidFill>
                  <a:schemeClr val="bg1"/>
                </a:solidFill>
                <a:latin typeface="PT Astra Sans" panose="020B0603020203020204" pitchFamily="34" charset="-52"/>
                <a:ea typeface="PT Astra Sans" panose="020B0603020203020204" pitchFamily="34" charset="-52"/>
              </a:rPr>
              <a:t>/</a:t>
            </a:r>
            <a:r>
              <a:rPr lang="ru-RU" sz="3200" dirty="0" smtClean="0">
                <a:solidFill>
                  <a:schemeClr val="bg1"/>
                </a:solidFill>
                <a:latin typeface="PT Astra Sans" panose="020B0603020203020204" pitchFamily="34" charset="-52"/>
                <a:ea typeface="PT Astra Sans" panose="020B0603020203020204" pitchFamily="34" charset="-52"/>
              </a:rPr>
              <a:t>13</a:t>
            </a:r>
            <a:endParaRPr lang="ru-RU" sz="3200" dirty="0">
              <a:solidFill>
                <a:schemeClr val="bg1"/>
              </a:solidFill>
              <a:latin typeface="PT Astra Sans" panose="020B0603020203020204" pitchFamily="34" charset="-52"/>
              <a:ea typeface="PT Astra Sans" panose="020B0603020203020204" pitchFamily="34" charset="-52"/>
            </a:endParaRPr>
          </a:p>
        </p:txBody>
      </p:sp>
      <p:sp>
        <p:nvSpPr>
          <p:cNvPr id="19" name="TextBox 18"/>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chemeClr val="bg1"/>
                </a:solidFill>
                <a:latin typeface="PT Astra Sans" panose="020B0603020203020204" pitchFamily="34" charset="-52"/>
                <a:ea typeface="PT Astra Sans" panose="020B0603020203020204" pitchFamily="34" charset="-52"/>
                <a:sym typeface="Arial Narrow"/>
              </a:rPr>
              <a:t>Пермь, </a:t>
            </a:r>
            <a:r>
              <a:rPr lang="ru-RU" sz="3200" dirty="0" smtClean="0">
                <a:solidFill>
                  <a:schemeClr val="bg1"/>
                </a:solidFill>
                <a:latin typeface="PT Astra Sans" panose="020B0603020203020204" pitchFamily="34" charset="-52"/>
                <a:ea typeface="PT Astra Sans" panose="020B0603020203020204" pitchFamily="34" charset="-52"/>
                <a:sym typeface="Arial Narrow"/>
              </a:rPr>
              <a:t>2019</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
        <p:nvSpPr>
          <p:cNvPr id="20" name="TextBox 19"/>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chemeClr val="bg1"/>
                </a:solidFill>
                <a:latin typeface="PT Astra Sans" panose="020B0603020203020204" pitchFamily="34" charset="-52"/>
                <a:ea typeface="PT Astra Sans" panose="020B0603020203020204" pitchFamily="34" charset="-52"/>
                <a:hlinkClick r:id="rId5" action="ppaction://hlinksldjump"/>
              </a:rPr>
              <a:t> </a:t>
            </a: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chemeClr val="bg1"/>
              </a:solidFill>
              <a:latin typeface="PT Astra Sans" panose="020B0603020203020204" pitchFamily="34" charset="-52"/>
              <a:ea typeface="PT Astra Sans" panose="020B0603020203020204" pitchFamily="34" charset="-52"/>
            </a:endParaRPr>
          </a:p>
        </p:txBody>
      </p:sp>
      <p:pic>
        <p:nvPicPr>
          <p:cNvPr id="2" name="Рисунок 1"/>
          <p:cNvPicPr>
            <a:picLocks noChangeAspect="1"/>
          </p:cNvPicPr>
          <p:nvPr/>
        </p:nvPicPr>
        <p:blipFill>
          <a:blip r:embed="rId6">
            <a:extLst>
              <a:ext uri="{BEBA8EAE-BF5A-486C-A8C5-ECC9F3942E4B}">
                <a14:imgProps xmlns:a14="http://schemas.microsoft.com/office/drawing/2010/main">
                  <a14:imgLayer r:embed="rId7">
                    <a14:imgEffect>
                      <a14:backgroundRemoval t="2119" b="95763" l="2198" r="97436"/>
                    </a14:imgEffect>
                  </a14:imgLayer>
                </a14:imgProps>
              </a:ext>
            </a:extLst>
          </a:blip>
          <a:stretch>
            <a:fillRect/>
          </a:stretch>
        </p:blipFill>
        <p:spPr>
          <a:xfrm>
            <a:off x="13558231" y="2953996"/>
            <a:ext cx="9389414" cy="8116857"/>
          </a:xfrm>
          <a:prstGeom prst="rect">
            <a:avLst/>
          </a:prstGeom>
        </p:spPr>
      </p:pic>
    </p:spTree>
    <p:extLst>
      <p:ext uri="{BB962C8B-B14F-4D97-AF65-F5344CB8AC3E}">
        <p14:creationId xmlns:p14="http://schemas.microsoft.com/office/powerpoint/2010/main" val="167641048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ÐÐ°ÑÑÐ¸Ð½ÐºÐ¸ Ð¿Ð¾ Ð·Ð°Ð¿ÑÐ¾ÑÑ Ð³Ð¸Ð¿Ð¾ÑÐµÐ·Ð°"/>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8800"/>
                    </a14:imgEffect>
                    <a14:imgEffect>
                      <a14:brightnessContrast bright="-40000" contrast="-20000"/>
                    </a14:imgEffect>
                  </a14:imgLayer>
                </a14:imgProps>
              </a:ext>
              <a:ext uri="{28A0092B-C50C-407E-A947-70E740481C1C}">
                <a14:useLocalDpi xmlns:a14="http://schemas.microsoft.com/office/drawing/2010/main" val="0"/>
              </a:ext>
            </a:extLst>
          </a:blip>
          <a:srcRect t="3809" b="15767"/>
          <a:stretch/>
        </p:blipFill>
        <p:spPr bwMode="auto">
          <a:xfrm>
            <a:off x="0" y="17241"/>
            <a:ext cx="24412725" cy="13681520"/>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endParaRPr lang="ru-RU" sz="5400" dirty="0">
              <a:solidFill>
                <a:schemeClr val="bg1"/>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solidFill>
                  <a:schemeClr val="bg1"/>
                </a:solidFill>
                <a:latin typeface="PT Astra Sans" panose="020B0603020203020204" pitchFamily="34" charset="-52"/>
                <a:ea typeface="PT Astra Sans" panose="020B0603020203020204" pitchFamily="34" charset="-52"/>
              </a:rPr>
              <a:t>Цель</a:t>
            </a:r>
            <a:endParaRPr lang="ru-RU" sz="7000" b="1" cap="all" dirty="0">
              <a:solidFill>
                <a:schemeClr val="bg1"/>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12989" y="3617640"/>
            <a:ext cx="21394449" cy="8484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685800" indent="-685800" algn="l">
              <a:buFont typeface="Arial" panose="020B0604020202020204" pitchFamily="34" charset="0"/>
              <a:buChar char="•"/>
            </a:pPr>
            <a:r>
              <a:rPr lang="ru-RU" sz="5400" dirty="0">
                <a:solidFill>
                  <a:schemeClr val="bg1"/>
                </a:solidFill>
                <a:latin typeface="PT Astra Sans" panose="020B0603020203020204" pitchFamily="34" charset="-52"/>
                <a:ea typeface="PT Astra Sans" panose="020B0603020203020204" pitchFamily="34" charset="-52"/>
                <a:cs typeface="+mn-cs"/>
              </a:rPr>
              <a:t>Как соотносится социальное отчуждение с физическим ощущением холода</a:t>
            </a:r>
            <a:r>
              <a:rPr lang="ru-RU" sz="5400" dirty="0" smtClean="0">
                <a:solidFill>
                  <a:schemeClr val="bg1"/>
                </a:solidFill>
                <a:latin typeface="PT Astra Sans" panose="020B0603020203020204" pitchFamily="34" charset="-52"/>
                <a:ea typeface="PT Astra Sans" panose="020B0603020203020204" pitchFamily="34" charset="-52"/>
                <a:cs typeface="+mn-cs"/>
              </a:rPr>
              <a:t>?</a:t>
            </a:r>
          </a:p>
          <a:p>
            <a:pPr marL="685800" indent="-685800" algn="l">
              <a:buFont typeface="Arial" panose="020B0604020202020204" pitchFamily="34" charset="0"/>
              <a:buChar char="•"/>
            </a:pPr>
            <a:endParaRPr lang="ru-RU" sz="5400" dirty="0">
              <a:solidFill>
                <a:schemeClr val="bg1"/>
              </a:solidFill>
              <a:latin typeface="PT Astra Sans" panose="020B0603020203020204" pitchFamily="34" charset="-52"/>
              <a:ea typeface="PT Astra Sans" panose="020B0603020203020204" pitchFamily="34" charset="-52"/>
              <a:cs typeface="+mn-cs"/>
            </a:endParaRPr>
          </a:p>
          <a:p>
            <a:pPr marL="685800" indent="-685800" algn="l">
              <a:buFont typeface="Arial" panose="020B0604020202020204" pitchFamily="34" charset="0"/>
              <a:buChar char="•"/>
            </a:pPr>
            <a:r>
              <a:rPr lang="ru-RU" sz="5400" dirty="0" smtClean="0">
                <a:solidFill>
                  <a:schemeClr val="bg1"/>
                </a:solidFill>
                <a:latin typeface="PT Astra Sans" panose="020B0603020203020204" pitchFamily="34" charset="-52"/>
                <a:ea typeface="PT Astra Sans" panose="020B0603020203020204" pitchFamily="34" charset="-52"/>
                <a:cs typeface="+mn-cs"/>
              </a:rPr>
              <a:t>Провести </a:t>
            </a:r>
            <a:r>
              <a:rPr lang="ru-RU" sz="5400" dirty="0">
                <a:solidFill>
                  <a:schemeClr val="bg1"/>
                </a:solidFill>
                <a:latin typeface="PT Astra Sans" panose="020B0603020203020204" pitchFamily="34" charset="-52"/>
                <a:ea typeface="PT Astra Sans" panose="020B0603020203020204" pitchFamily="34" charset="-52"/>
                <a:cs typeface="+mn-cs"/>
              </a:rPr>
              <a:t>эксперимент среди студентов 2 курса </a:t>
            </a:r>
            <a:r>
              <a:rPr lang="ru-RU" sz="5400" dirty="0" err="1">
                <a:solidFill>
                  <a:schemeClr val="bg1"/>
                </a:solidFill>
                <a:latin typeface="PT Astra Sans" panose="020B0603020203020204" pitchFamily="34" charset="-52"/>
                <a:ea typeface="PT Astra Sans" panose="020B0603020203020204" pitchFamily="34" charset="-52"/>
                <a:cs typeface="+mn-cs"/>
              </a:rPr>
              <a:t>майнора</a:t>
            </a:r>
            <a:r>
              <a:rPr lang="ru-RU" sz="5400" dirty="0">
                <a:solidFill>
                  <a:schemeClr val="bg1"/>
                </a:solidFill>
                <a:latin typeface="PT Astra Sans" panose="020B0603020203020204" pitchFamily="34" charset="-52"/>
                <a:ea typeface="PT Astra Sans" panose="020B0603020203020204" pitchFamily="34" charset="-52"/>
                <a:cs typeface="+mn-cs"/>
              </a:rPr>
              <a:t> «Поведенческая экономика»</a:t>
            </a:r>
          </a:p>
          <a:p>
            <a:pPr marL="685800" indent="-685800" algn="l">
              <a:buFont typeface="Arial" panose="020B0604020202020204" pitchFamily="34" charset="0"/>
              <a:buChar char="•"/>
            </a:pPr>
            <a:r>
              <a:rPr lang="ru-RU" sz="5400" dirty="0" smtClean="0">
                <a:solidFill>
                  <a:schemeClr val="bg1"/>
                </a:solidFill>
                <a:latin typeface="PT Astra Sans" panose="020B0603020203020204" pitchFamily="34" charset="-52"/>
                <a:ea typeface="PT Astra Sans" panose="020B0603020203020204" pitchFamily="34" charset="-52"/>
                <a:cs typeface="+mn-cs"/>
              </a:rPr>
              <a:t>Доказать или опровергнуть гипотезы</a:t>
            </a:r>
          </a:p>
          <a:p>
            <a:pPr marL="685800" indent="-685800" algn="l">
              <a:buFont typeface="Arial" panose="020B0604020202020204" pitchFamily="34" charset="0"/>
              <a:buChar char="•"/>
            </a:pPr>
            <a:r>
              <a:rPr lang="ru-RU" sz="5400" dirty="0" smtClean="0">
                <a:solidFill>
                  <a:schemeClr val="bg1"/>
                </a:solidFill>
                <a:latin typeface="PT Astra Sans" panose="020B0603020203020204" pitchFamily="34" charset="-52"/>
                <a:ea typeface="PT Astra Sans" panose="020B0603020203020204" pitchFamily="34" charset="-52"/>
                <a:cs typeface="+mn-cs"/>
              </a:rPr>
              <a:t>Узнать какие части головного мозга задействуются в экспериментах  </a:t>
            </a:r>
            <a:endParaRPr lang="ru-RU" sz="5400" dirty="0">
              <a:solidFill>
                <a:schemeClr val="bg1"/>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7055872" y="12750508"/>
            <a:ext cx="1015507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chemeClr val="bg1"/>
                </a:solidFill>
                <a:latin typeface="PT Astra Sans" panose="020B0603020203020204" pitchFamily="34" charset="-52"/>
                <a:ea typeface="PT Astra Sans" panose="020B0603020203020204" pitchFamily="34" charset="-52"/>
                <a:sym typeface="Arial Narrow"/>
              </a:rPr>
              <a:t>Чепоков Е., Дроздов А., Вяткин С.,  </a:t>
            </a:r>
            <a:r>
              <a:rPr lang="ru-RU" sz="3200" dirty="0" err="1">
                <a:solidFill>
                  <a:schemeClr val="bg1"/>
                </a:solidFill>
                <a:latin typeface="PT Astra Sans" panose="020B0603020203020204" pitchFamily="34" charset="-52"/>
                <a:ea typeface="PT Astra Sans" panose="020B0603020203020204" pitchFamily="34" charset="-52"/>
                <a:sym typeface="Arial Narrow"/>
              </a:rPr>
              <a:t>Кролевицкая</a:t>
            </a:r>
            <a:r>
              <a:rPr lang="ru-RU" sz="3200" dirty="0">
                <a:solidFill>
                  <a:schemeClr val="bg1"/>
                </a:solidFill>
                <a:latin typeface="PT Astra Sans" panose="020B0603020203020204" pitchFamily="34" charset="-52"/>
                <a:ea typeface="PT Astra Sans" panose="020B0603020203020204" pitchFamily="34" charset="-52"/>
                <a:sym typeface="Arial Narrow"/>
              </a:rPr>
              <a:t> А.</a:t>
            </a:r>
          </a:p>
        </p:txBody>
      </p:sp>
      <p:sp>
        <p:nvSpPr>
          <p:cNvPr id="21" name="Номер слайда 3"/>
          <p:cNvSpPr>
            <a:spLocks noGrp="1"/>
          </p:cNvSpPr>
          <p:nvPr>
            <p:ph type="sldNum" sz="quarter" idx="2"/>
          </p:nvPr>
        </p:nvSpPr>
        <p:spPr>
          <a:xfrm>
            <a:off x="21297082" y="12704041"/>
            <a:ext cx="1003480" cy="636712"/>
          </a:xfrm>
        </p:spPr>
        <p:txBody>
          <a:bodyPr/>
          <a:lstStyle/>
          <a:p>
            <a:r>
              <a:rPr lang="ru-RU" sz="3200" dirty="0" smtClean="0">
                <a:solidFill>
                  <a:schemeClr val="bg1"/>
                </a:solidFill>
                <a:latin typeface="PT Astra Sans" panose="020B0603020203020204" pitchFamily="34" charset="-52"/>
                <a:ea typeface="PT Astra Sans" panose="020B0603020203020204" pitchFamily="34" charset="-52"/>
              </a:rPr>
              <a:t>3</a:t>
            </a:r>
            <a:r>
              <a:rPr lang="en-US" sz="3200" dirty="0" smtClean="0">
                <a:solidFill>
                  <a:schemeClr val="bg1"/>
                </a:solidFill>
                <a:latin typeface="PT Astra Sans" panose="020B0603020203020204" pitchFamily="34" charset="-52"/>
                <a:ea typeface="PT Astra Sans" panose="020B0603020203020204" pitchFamily="34" charset="-52"/>
              </a:rPr>
              <a:t>/</a:t>
            </a:r>
            <a:r>
              <a:rPr lang="ru-RU" sz="3200" dirty="0" smtClean="0">
                <a:solidFill>
                  <a:schemeClr val="bg1"/>
                </a:solidFill>
                <a:latin typeface="PT Astra Sans" panose="020B0603020203020204" pitchFamily="34" charset="-52"/>
                <a:ea typeface="PT Astra Sans" panose="020B0603020203020204" pitchFamily="34" charset="-52"/>
              </a:rPr>
              <a:t>13</a:t>
            </a:r>
            <a:endParaRPr lang="ru-RU" sz="3200" dirty="0">
              <a:solidFill>
                <a:schemeClr val="bg1"/>
              </a:solidFill>
              <a:latin typeface="PT Astra Sans" panose="020B0603020203020204" pitchFamily="34" charset="-52"/>
              <a:ea typeface="PT Astra Sans" panose="020B0603020203020204" pitchFamily="34" charset="-52"/>
            </a:endParaRPr>
          </a:p>
        </p:txBody>
      </p:sp>
      <p:sp>
        <p:nvSpPr>
          <p:cNvPr id="22" name="TextBox 21"/>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chemeClr val="bg1"/>
                </a:solidFill>
                <a:latin typeface="PT Astra Sans" panose="020B0603020203020204" pitchFamily="34" charset="-52"/>
                <a:ea typeface="PT Astra Sans" panose="020B0603020203020204" pitchFamily="34" charset="-52"/>
                <a:sym typeface="Arial Narrow"/>
              </a:rPr>
              <a:t>Пермь, </a:t>
            </a:r>
            <a:r>
              <a:rPr lang="ru-RU" sz="3200" dirty="0" smtClean="0">
                <a:solidFill>
                  <a:schemeClr val="bg1"/>
                </a:solidFill>
                <a:latin typeface="PT Astra Sans" panose="020B0603020203020204" pitchFamily="34" charset="-52"/>
                <a:ea typeface="PT Astra Sans" panose="020B0603020203020204" pitchFamily="34" charset="-52"/>
                <a:sym typeface="Arial Narrow"/>
              </a:rPr>
              <a:t>2019</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
        <p:nvSpPr>
          <p:cNvPr id="23" name="TextBox 22"/>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chemeClr val="bg1"/>
                </a:solidFill>
                <a:latin typeface="PT Astra Sans" panose="020B0603020203020204" pitchFamily="34" charset="-52"/>
                <a:ea typeface="PT Astra Sans" panose="020B0603020203020204" pitchFamily="34" charset="-52"/>
                <a:hlinkClick r:id="rId5" action="ppaction://hlinksldjump"/>
              </a:rPr>
              <a:t> </a:t>
            </a: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chemeClr val="bg1"/>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20679494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ÐÐ°ÑÑÐ¸Ð½ÐºÐ¸ Ð¿Ð¾ Ð·Ð°Ð¿ÑÐ¾ÑÑ Ð¼Ð¾Ð·Ð³"/>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b="16282"/>
          <a:stretch/>
        </p:blipFill>
        <p:spPr bwMode="auto">
          <a:xfrm>
            <a:off x="0" y="0"/>
            <a:ext cx="24384000" cy="13715999"/>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3113583"/>
            <a:ext cx="21523142" cy="8922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ru-RU" sz="5400" dirty="0" smtClean="0">
                <a:solidFill>
                  <a:schemeClr val="bg1"/>
                </a:solidFill>
                <a:latin typeface="PT Astra Sans" panose="020B0603020203020204" pitchFamily="34" charset="-52"/>
                <a:ea typeface="PT Astra Sans" panose="020B0603020203020204" pitchFamily="34" charset="-52"/>
                <a:cs typeface="+mn-cs"/>
              </a:rPr>
              <a:t>Гипотеза 1</a:t>
            </a:r>
            <a:r>
              <a:rPr lang="ru-RU" sz="5400" dirty="0">
                <a:solidFill>
                  <a:schemeClr val="bg1"/>
                </a:solidFill>
                <a:latin typeface="PT Astra Sans" panose="020B0603020203020204" pitchFamily="34" charset="-52"/>
                <a:ea typeface="PT Astra Sans" panose="020B0603020203020204" pitchFamily="34" charset="-52"/>
                <a:cs typeface="+mn-cs"/>
              </a:rPr>
              <a:t>: </a:t>
            </a:r>
            <a:r>
              <a:rPr lang="ru-RU" sz="5400" dirty="0" smtClean="0">
                <a:solidFill>
                  <a:schemeClr val="bg1"/>
                </a:solidFill>
                <a:latin typeface="PT Astra Sans" panose="020B0603020203020204" pitchFamily="34" charset="-52"/>
                <a:ea typeface="PT Astra Sans" panose="020B0603020203020204" pitchFamily="34" charset="-52"/>
                <a:cs typeface="+mn-cs"/>
              </a:rPr>
              <a:t>Связь </a:t>
            </a:r>
            <a:r>
              <a:rPr lang="ru-RU" sz="5400" dirty="0">
                <a:solidFill>
                  <a:schemeClr val="bg1"/>
                </a:solidFill>
                <a:latin typeface="PT Astra Sans" panose="020B0603020203020204" pitchFamily="34" charset="-52"/>
                <a:ea typeface="PT Astra Sans" panose="020B0603020203020204" pitchFamily="34" charset="-52"/>
                <a:cs typeface="+mn-cs"/>
              </a:rPr>
              <a:t>между социальной изоляцией и </a:t>
            </a:r>
            <a:r>
              <a:rPr lang="ru-RU" sz="5400" dirty="0" smtClean="0">
                <a:solidFill>
                  <a:schemeClr val="bg1"/>
                </a:solidFill>
                <a:latin typeface="PT Astra Sans" panose="020B0603020203020204" pitchFamily="34" charset="-52"/>
                <a:ea typeface="PT Astra Sans" panose="020B0603020203020204" pitchFamily="34" charset="-52"/>
                <a:cs typeface="+mn-cs"/>
              </a:rPr>
              <a:t>температурой </a:t>
            </a:r>
            <a:r>
              <a:rPr lang="ru-RU" sz="5400" dirty="0">
                <a:solidFill>
                  <a:schemeClr val="bg1"/>
                </a:solidFill>
                <a:latin typeface="PT Astra Sans" panose="020B0603020203020204" pitchFamily="34" charset="-52"/>
                <a:ea typeface="PT Astra Sans" panose="020B0603020203020204" pitchFamily="34" charset="-52"/>
                <a:cs typeface="+mn-cs"/>
              </a:rPr>
              <a:t>может </a:t>
            </a:r>
            <a:r>
              <a:rPr lang="ru-RU" sz="5400" dirty="0" smtClean="0">
                <a:solidFill>
                  <a:schemeClr val="bg1"/>
                </a:solidFill>
                <a:latin typeface="PT Astra Sans" panose="020B0603020203020204" pitchFamily="34" charset="-52"/>
                <a:ea typeface="PT Astra Sans" panose="020B0603020203020204" pitchFamily="34" charset="-52"/>
                <a:cs typeface="+mn-cs"/>
              </a:rPr>
              <a:t>влиять на людей чтобы </a:t>
            </a:r>
            <a:r>
              <a:rPr lang="ru-RU" sz="5400" dirty="0">
                <a:solidFill>
                  <a:schemeClr val="bg1"/>
                </a:solidFill>
                <a:latin typeface="PT Astra Sans" panose="020B0603020203020204" pitchFamily="34" charset="-52"/>
                <a:ea typeface="PT Astra Sans" panose="020B0603020203020204" pitchFamily="34" charset="-52"/>
                <a:cs typeface="+mn-cs"/>
              </a:rPr>
              <a:t>описать сложные понятия, такие черты, как </a:t>
            </a:r>
            <a:r>
              <a:rPr lang="ru-RU" sz="5400" dirty="0" smtClean="0">
                <a:solidFill>
                  <a:schemeClr val="bg1"/>
                </a:solidFill>
                <a:latin typeface="PT Astra Sans" panose="020B0603020203020204" pitchFamily="34" charset="-52"/>
                <a:ea typeface="PT Astra Sans" panose="020B0603020203020204" pitchFamily="34" charset="-52"/>
                <a:cs typeface="+mn-cs"/>
              </a:rPr>
              <a:t>добрый, общительный и </a:t>
            </a:r>
            <a:r>
              <a:rPr lang="ru-RU" sz="5400" dirty="0">
                <a:solidFill>
                  <a:schemeClr val="bg1"/>
                </a:solidFill>
                <a:latin typeface="PT Astra Sans" panose="020B0603020203020204" pitchFamily="34" charset="-52"/>
                <a:ea typeface="PT Astra Sans" panose="020B0603020203020204" pitchFamily="34" charset="-52"/>
                <a:cs typeface="+mn-cs"/>
              </a:rPr>
              <a:t>гуманные </a:t>
            </a:r>
            <a:r>
              <a:rPr lang="ru-RU" sz="5400" dirty="0" smtClean="0">
                <a:solidFill>
                  <a:schemeClr val="bg1"/>
                </a:solidFill>
                <a:latin typeface="PT Astra Sans" panose="020B0603020203020204" pitchFamily="34" charset="-52"/>
                <a:ea typeface="PT Astra Sans" panose="020B0603020203020204" pitchFamily="34" charset="-52"/>
                <a:cs typeface="+mn-cs"/>
              </a:rPr>
              <a:t>часто ассоциируются </a:t>
            </a:r>
            <a:r>
              <a:rPr lang="ru-RU" sz="5400" dirty="0">
                <a:solidFill>
                  <a:schemeClr val="bg1"/>
                </a:solidFill>
                <a:latin typeface="PT Astra Sans" panose="020B0603020203020204" pitchFamily="34" charset="-52"/>
                <a:ea typeface="PT Astra Sans" panose="020B0603020203020204" pitchFamily="34" charset="-52"/>
                <a:cs typeface="+mn-cs"/>
              </a:rPr>
              <a:t>с впечатлением «теплого» человека</a:t>
            </a:r>
            <a:r>
              <a:rPr lang="ru-RU" sz="5400" dirty="0" smtClean="0">
                <a:solidFill>
                  <a:schemeClr val="bg1"/>
                </a:solidFill>
                <a:latin typeface="PT Astra Sans" panose="020B0603020203020204" pitchFamily="34" charset="-52"/>
                <a:ea typeface="PT Astra Sans" panose="020B0603020203020204" pitchFamily="34" charset="-52"/>
                <a:cs typeface="+mn-cs"/>
              </a:rPr>
              <a:t>.</a:t>
            </a:r>
          </a:p>
          <a:p>
            <a:pPr algn="l"/>
            <a:endParaRPr lang="ru-RU" sz="5400" dirty="0">
              <a:solidFill>
                <a:schemeClr val="bg1"/>
              </a:solidFill>
              <a:latin typeface="PT Astra Sans" panose="020B0603020203020204" pitchFamily="34" charset="-52"/>
              <a:ea typeface="PT Astra Sans" panose="020B0603020203020204" pitchFamily="34" charset="-52"/>
              <a:cs typeface="+mn-cs"/>
            </a:endParaRPr>
          </a:p>
          <a:p>
            <a:pPr algn="l"/>
            <a:r>
              <a:rPr lang="ru-RU" sz="5400" dirty="0" smtClean="0">
                <a:solidFill>
                  <a:schemeClr val="bg1"/>
                </a:solidFill>
                <a:latin typeface="PT Astra Sans" panose="020B0603020203020204" pitchFamily="34" charset="-52"/>
                <a:ea typeface="PT Astra Sans" panose="020B0603020203020204" pitchFamily="34" charset="-52"/>
                <a:cs typeface="+mn-cs"/>
              </a:rPr>
              <a:t>Гипотеза 2</a:t>
            </a:r>
            <a:r>
              <a:rPr lang="ru-RU" sz="5400" dirty="0">
                <a:solidFill>
                  <a:schemeClr val="bg1"/>
                </a:solidFill>
                <a:latin typeface="PT Astra Sans" panose="020B0603020203020204" pitchFamily="34" charset="-52"/>
                <a:ea typeface="PT Astra Sans" panose="020B0603020203020204" pitchFamily="34" charset="-52"/>
                <a:cs typeface="+mn-cs"/>
              </a:rPr>
              <a:t>: Переживания физической теплоты могут смягчить негативные «холодные» чувства, вызванные социальным неприятием.</a:t>
            </a:r>
            <a:endParaRPr lang="ru-RU" sz="5400" dirty="0">
              <a:solidFill>
                <a:schemeClr val="bg1"/>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solidFill>
                  <a:schemeClr val="bg1"/>
                </a:solidFill>
                <a:latin typeface="PT Astra Sans" panose="020B0603020203020204" pitchFamily="34" charset="-52"/>
                <a:ea typeface="PT Astra Sans" panose="020B0603020203020204" pitchFamily="34" charset="-52"/>
              </a:rPr>
              <a:t>Гипотезы</a:t>
            </a:r>
            <a:endParaRPr lang="ru-RU" sz="7000" b="1" cap="all" dirty="0">
              <a:solidFill>
                <a:schemeClr val="bg1"/>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12" name="Прямоугольник 11"/>
          <p:cNvSpPr/>
          <p:nvPr/>
        </p:nvSpPr>
        <p:spPr>
          <a:xfrm>
            <a:off x="7055872" y="12750508"/>
            <a:ext cx="1015507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chemeClr val="bg1"/>
                </a:solidFill>
                <a:latin typeface="PT Astra Sans" panose="020B0603020203020204" pitchFamily="34" charset="-52"/>
                <a:ea typeface="PT Astra Sans" panose="020B0603020203020204" pitchFamily="34" charset="-52"/>
                <a:sym typeface="Arial Narrow"/>
              </a:rPr>
              <a:t>Чепоков Е., Дроздов А., Вяткин С.,  </a:t>
            </a:r>
            <a:r>
              <a:rPr lang="ru-RU" sz="3200" dirty="0" err="1">
                <a:solidFill>
                  <a:schemeClr val="bg1"/>
                </a:solidFill>
                <a:latin typeface="PT Astra Sans" panose="020B0603020203020204" pitchFamily="34" charset="-52"/>
                <a:ea typeface="PT Astra Sans" panose="020B0603020203020204" pitchFamily="34" charset="-52"/>
                <a:sym typeface="Arial Narrow"/>
              </a:rPr>
              <a:t>Кролевицкая</a:t>
            </a:r>
            <a:r>
              <a:rPr lang="ru-RU" sz="3200" dirty="0">
                <a:solidFill>
                  <a:schemeClr val="bg1"/>
                </a:solidFill>
                <a:latin typeface="PT Astra Sans" panose="020B0603020203020204" pitchFamily="34" charset="-52"/>
                <a:ea typeface="PT Astra Sans" panose="020B0603020203020204" pitchFamily="34" charset="-52"/>
                <a:sym typeface="Arial Narrow"/>
              </a:rPr>
              <a:t> А.</a:t>
            </a:r>
          </a:p>
        </p:txBody>
      </p:sp>
      <p:sp>
        <p:nvSpPr>
          <p:cNvPr id="13" name="Номер слайда 3"/>
          <p:cNvSpPr>
            <a:spLocks noGrp="1"/>
          </p:cNvSpPr>
          <p:nvPr>
            <p:ph type="sldNum" sz="quarter" idx="2"/>
          </p:nvPr>
        </p:nvSpPr>
        <p:spPr>
          <a:xfrm>
            <a:off x="21297083" y="12704041"/>
            <a:ext cx="1003480" cy="636712"/>
          </a:xfrm>
        </p:spPr>
        <p:txBody>
          <a:bodyPr/>
          <a:lstStyle/>
          <a:p>
            <a:r>
              <a:rPr lang="ru-RU" sz="3200" dirty="0" smtClean="0">
                <a:solidFill>
                  <a:schemeClr val="bg1"/>
                </a:solidFill>
                <a:latin typeface="PT Astra Sans" panose="020B0603020203020204" pitchFamily="34" charset="-52"/>
                <a:ea typeface="PT Astra Sans" panose="020B0603020203020204" pitchFamily="34" charset="-52"/>
              </a:rPr>
              <a:t>4</a:t>
            </a:r>
            <a:r>
              <a:rPr lang="en-US" sz="3200" dirty="0" smtClean="0">
                <a:solidFill>
                  <a:schemeClr val="bg1"/>
                </a:solidFill>
                <a:latin typeface="PT Astra Sans" panose="020B0603020203020204" pitchFamily="34" charset="-52"/>
                <a:ea typeface="PT Astra Sans" panose="020B0603020203020204" pitchFamily="34" charset="-52"/>
              </a:rPr>
              <a:t>/</a:t>
            </a:r>
            <a:r>
              <a:rPr lang="ru-RU" sz="3200" dirty="0" smtClean="0">
                <a:solidFill>
                  <a:schemeClr val="bg1"/>
                </a:solidFill>
                <a:latin typeface="PT Astra Sans" panose="020B0603020203020204" pitchFamily="34" charset="-52"/>
                <a:ea typeface="PT Astra Sans" panose="020B0603020203020204" pitchFamily="34" charset="-52"/>
              </a:rPr>
              <a:t>13</a:t>
            </a:r>
            <a:endParaRPr lang="ru-RU" sz="3200" dirty="0">
              <a:solidFill>
                <a:schemeClr val="bg1"/>
              </a:solidFill>
              <a:latin typeface="PT Astra Sans" panose="020B0603020203020204" pitchFamily="34" charset="-52"/>
              <a:ea typeface="PT Astra Sans" panose="020B0603020203020204" pitchFamily="34" charset="-52"/>
            </a:endParaRPr>
          </a:p>
        </p:txBody>
      </p:sp>
      <p:sp>
        <p:nvSpPr>
          <p:cNvPr id="14" name="TextBox 13"/>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chemeClr val="bg1"/>
                </a:solidFill>
                <a:latin typeface="PT Astra Sans" panose="020B0603020203020204" pitchFamily="34" charset="-52"/>
                <a:ea typeface="PT Astra Sans" panose="020B0603020203020204" pitchFamily="34" charset="-52"/>
                <a:sym typeface="Arial Narrow"/>
              </a:rPr>
              <a:t>Пермь, </a:t>
            </a:r>
            <a:r>
              <a:rPr lang="ru-RU" sz="3200" dirty="0" smtClean="0">
                <a:solidFill>
                  <a:schemeClr val="bg1"/>
                </a:solidFill>
                <a:latin typeface="PT Astra Sans" panose="020B0603020203020204" pitchFamily="34" charset="-52"/>
                <a:ea typeface="PT Astra Sans" panose="020B0603020203020204" pitchFamily="34" charset="-52"/>
                <a:sym typeface="Arial Narrow"/>
              </a:rPr>
              <a:t>2019</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
        <p:nvSpPr>
          <p:cNvPr id="15" name="TextBox 14"/>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chemeClr val="bg1"/>
                </a:solidFill>
                <a:latin typeface="PT Astra Sans" panose="020B0603020203020204" pitchFamily="34" charset="-52"/>
                <a:ea typeface="PT Astra Sans" panose="020B0603020203020204" pitchFamily="34" charset="-52"/>
                <a:hlinkClick r:id="rId5" action="ppaction://hlinksldjump"/>
              </a:rPr>
              <a:t> </a:t>
            </a: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chemeClr val="bg1"/>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8361969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66631"/>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ru-RU" sz="5400" dirty="0">
                <a:solidFill>
                  <a:srgbClr val="253957"/>
                </a:solidFill>
                <a:latin typeface="PT Astra Sans" panose="020B0603020203020204" pitchFamily="34" charset="-52"/>
                <a:ea typeface="PT Astra Sans" panose="020B0603020203020204" pitchFamily="34" charset="-52"/>
                <a:cs typeface="+mn-cs"/>
              </a:rPr>
              <a:t>В данном эксперименте мы тестировали, вызывает ли социальное отчуждение действительное ощущение </a:t>
            </a:r>
            <a:r>
              <a:rPr lang="ru-RU" sz="5400" dirty="0" smtClean="0">
                <a:solidFill>
                  <a:srgbClr val="253957"/>
                </a:solidFill>
                <a:latin typeface="PT Astra Sans" panose="020B0603020203020204" pitchFamily="34" charset="-52"/>
                <a:ea typeface="PT Astra Sans" panose="020B0603020203020204" pitchFamily="34" charset="-52"/>
                <a:cs typeface="+mn-cs"/>
              </a:rPr>
              <a:t>холода:</a:t>
            </a:r>
          </a:p>
          <a:p>
            <a:pPr algn="l"/>
            <a:endParaRPr lang="ru-RU" sz="5400" dirty="0" smtClean="0">
              <a:solidFill>
                <a:srgbClr val="253957"/>
              </a:solidFill>
              <a:latin typeface="PT Astra Sans" panose="020B0603020203020204" pitchFamily="34" charset="-52"/>
              <a:ea typeface="PT Astra Sans" panose="020B0603020203020204" pitchFamily="34" charset="-52"/>
              <a:cs typeface="+mn-cs"/>
            </a:endParaRPr>
          </a:p>
          <a:p>
            <a:pPr marL="685800" indent="-685800" algn="l">
              <a:buFont typeface="Arial" panose="020B0604020202020204" pitchFamily="34" charset="0"/>
              <a:buChar char="•"/>
            </a:pPr>
            <a:r>
              <a:rPr lang="ru-RU" sz="5400" dirty="0" smtClean="0">
                <a:solidFill>
                  <a:srgbClr val="253957"/>
                </a:solidFill>
                <a:latin typeface="PT Astra Sans" panose="020B0603020203020204" pitchFamily="34" charset="-52"/>
                <a:ea typeface="PT Astra Sans" panose="020B0603020203020204" pitchFamily="34" charset="-52"/>
                <a:cs typeface="+mn-cs"/>
              </a:rPr>
              <a:t>Разделили на группы по 3 человека</a:t>
            </a:r>
            <a:endParaRPr lang="ru-RU" sz="5400" dirty="0">
              <a:solidFill>
                <a:srgbClr val="253957"/>
              </a:solidFill>
              <a:latin typeface="PT Astra Sans" panose="020B0603020203020204" pitchFamily="34" charset="-52"/>
              <a:ea typeface="PT Astra Sans" panose="020B0603020203020204" pitchFamily="34" charset="-52"/>
              <a:cs typeface="+mn-cs"/>
            </a:endParaRPr>
          </a:p>
          <a:p>
            <a:pPr marL="685800" indent="-685800" algn="l">
              <a:buFont typeface="Arial" panose="020B0604020202020204" pitchFamily="34" charset="0"/>
              <a:buChar char="•"/>
            </a:pPr>
            <a:r>
              <a:rPr lang="ru-RU" sz="5400" dirty="0" smtClean="0">
                <a:solidFill>
                  <a:srgbClr val="253957"/>
                </a:solidFill>
                <a:latin typeface="PT Astra Sans" panose="020B0603020203020204" pitchFamily="34" charset="-52"/>
                <a:ea typeface="PT Astra Sans" panose="020B0603020203020204" pitchFamily="34" charset="-52"/>
                <a:cs typeface="+mn-cs"/>
              </a:rPr>
              <a:t>Из каждой группы попросили исключить одного (случайного человека)</a:t>
            </a:r>
            <a:endParaRPr lang="ru-RU" sz="5400" dirty="0">
              <a:solidFill>
                <a:srgbClr val="253957"/>
              </a:solidFill>
              <a:latin typeface="PT Astra Sans" panose="020B0603020203020204" pitchFamily="34" charset="-52"/>
              <a:ea typeface="PT Astra Sans" panose="020B0603020203020204" pitchFamily="34" charset="-52"/>
              <a:cs typeface="+mn-cs"/>
            </a:endParaRPr>
          </a:p>
          <a:p>
            <a:pPr marL="685800" indent="-685800" algn="l">
              <a:buFont typeface="Arial" panose="020B0604020202020204" pitchFamily="34" charset="0"/>
              <a:buChar char="•"/>
            </a:pPr>
            <a:r>
              <a:rPr lang="ru-RU" sz="5400" dirty="0" smtClean="0">
                <a:solidFill>
                  <a:srgbClr val="253957"/>
                </a:solidFill>
                <a:latin typeface="PT Astra Sans" panose="020B0603020203020204" pitchFamily="34" charset="-52"/>
                <a:ea typeface="PT Astra Sans" panose="020B0603020203020204" pitchFamily="34" charset="-52"/>
                <a:cs typeface="+mn-cs"/>
              </a:rPr>
              <a:t>Далее </a:t>
            </a:r>
            <a:r>
              <a:rPr lang="ru-RU" sz="5400" dirty="0">
                <a:solidFill>
                  <a:srgbClr val="253957"/>
                </a:solidFill>
                <a:latin typeface="PT Astra Sans" panose="020B0603020203020204" pitchFamily="34" charset="-52"/>
                <a:ea typeface="PT Astra Sans" panose="020B0603020203020204" pitchFamily="34" charset="-52"/>
                <a:cs typeface="+mn-cs"/>
              </a:rPr>
              <a:t>каждой группе нужно было оценить текущую температуру в комнате</a:t>
            </a:r>
          </a:p>
          <a:p>
            <a:pPr marL="685800" indent="-685800" algn="l">
              <a:buFont typeface="Arial" panose="020B0604020202020204" pitchFamily="34" charset="0"/>
              <a:buChar char="•"/>
            </a:pPr>
            <a:r>
              <a:rPr lang="ru-RU" sz="5400" dirty="0" smtClean="0">
                <a:solidFill>
                  <a:srgbClr val="253957"/>
                </a:solidFill>
                <a:latin typeface="PT Astra Sans" panose="020B0603020203020204" pitchFamily="34" charset="-52"/>
                <a:ea typeface="PT Astra Sans" panose="020B0603020203020204" pitchFamily="34" charset="-52"/>
                <a:cs typeface="+mn-cs"/>
              </a:rPr>
              <a:t>Затем </a:t>
            </a:r>
            <a:r>
              <a:rPr lang="ru-RU" sz="5400" dirty="0">
                <a:solidFill>
                  <a:srgbClr val="253957"/>
                </a:solidFill>
                <a:latin typeface="PT Astra Sans" panose="020B0603020203020204" pitchFamily="34" charset="-52"/>
                <a:ea typeface="PT Astra Sans" panose="020B0603020203020204" pitchFamily="34" charset="-52"/>
                <a:cs typeface="+mn-cs"/>
              </a:rPr>
              <a:t>мы задали вопрос: какому виду пищи вы отдаете предпочтение в данный </a:t>
            </a:r>
            <a:r>
              <a:rPr lang="ru-RU" sz="5400" dirty="0" smtClean="0">
                <a:solidFill>
                  <a:srgbClr val="253957"/>
                </a:solidFill>
                <a:latin typeface="PT Astra Sans" panose="020B0603020203020204" pitchFamily="34" charset="-52"/>
                <a:ea typeface="PT Astra Sans" panose="020B0603020203020204" pitchFamily="34" charset="-52"/>
                <a:cs typeface="+mn-cs"/>
              </a:rPr>
              <a:t>момент (</a:t>
            </a:r>
            <a:r>
              <a:rPr lang="ru-RU" sz="5400" dirty="0">
                <a:solidFill>
                  <a:srgbClr val="253957"/>
                </a:solidFill>
                <a:latin typeface="PT Astra Sans" panose="020B0603020203020204" pitchFamily="34" charset="-52"/>
                <a:ea typeface="PT Astra Sans" panose="020B0603020203020204" pitchFamily="34" charset="-52"/>
                <a:cs typeface="+mn-cs"/>
              </a:rPr>
              <a:t>холодная или теплая)</a:t>
            </a:r>
          </a:p>
        </p:txBody>
      </p:sp>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sz="7000" b="1" cap="all" dirty="0" smtClean="0">
                <a:solidFill>
                  <a:srgbClr val="253957"/>
                </a:solidFill>
                <a:latin typeface="PT Astra Sans" panose="020B0603020203020204" pitchFamily="34" charset="-52"/>
                <a:ea typeface="PT Astra Sans" panose="020B0603020203020204" pitchFamily="34" charset="-52"/>
                <a:cs typeface="+mn-cs"/>
                <a:sym typeface="Arial Narrow"/>
              </a:rPr>
              <a:t>1 Эксперимент</a:t>
            </a:r>
            <a:endPar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14" name="Прямоугольник 13"/>
          <p:cNvSpPr/>
          <p:nvPr/>
        </p:nvSpPr>
        <p:spPr>
          <a:xfrm>
            <a:off x="7055872" y="12750508"/>
            <a:ext cx="1015507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 Дроздов А., Вяткин С.,  </a:t>
            </a:r>
            <a:r>
              <a:rPr lang="ru-RU" sz="3200" dirty="0" err="1">
                <a:solidFill>
                  <a:srgbClr val="253957"/>
                </a:solidFill>
                <a:latin typeface="PT Astra Sans" panose="020B0603020203020204" pitchFamily="34" charset="-52"/>
                <a:ea typeface="PT Astra Sans" panose="020B0603020203020204" pitchFamily="34" charset="-52"/>
                <a:sym typeface="Arial Narrow"/>
              </a:rPr>
              <a:t>Кролевицкая</a:t>
            </a:r>
            <a:r>
              <a:rPr lang="ru-RU" sz="3200" dirty="0">
                <a:solidFill>
                  <a:srgbClr val="253957"/>
                </a:solidFill>
                <a:latin typeface="PT Astra Sans" panose="020B0603020203020204" pitchFamily="34" charset="-52"/>
                <a:ea typeface="PT Astra Sans" panose="020B0603020203020204" pitchFamily="34" charset="-52"/>
                <a:sym typeface="Arial Narrow"/>
              </a:rPr>
              <a:t> А.</a:t>
            </a:r>
          </a:p>
        </p:txBody>
      </p:sp>
      <p:sp>
        <p:nvSpPr>
          <p:cNvPr id="15" name="Номер слайда 3"/>
          <p:cNvSpPr>
            <a:spLocks noGrp="1"/>
          </p:cNvSpPr>
          <p:nvPr>
            <p:ph type="sldNum" sz="quarter" idx="2"/>
          </p:nvPr>
        </p:nvSpPr>
        <p:spPr>
          <a:xfrm>
            <a:off x="21297083" y="12704041"/>
            <a:ext cx="1003479"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5</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13</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6" name="TextBox 15"/>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34351345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ru-RU" sz="5400" dirty="0" smtClean="0">
                <a:solidFill>
                  <a:srgbClr val="253957"/>
                </a:solidFill>
                <a:latin typeface="PT Astra Sans" panose="020B0603020203020204" pitchFamily="34" charset="-52"/>
                <a:ea typeface="PT Astra Sans" panose="020B0603020203020204" pitchFamily="34" charset="-52"/>
                <a:cs typeface="+mn-cs"/>
              </a:rPr>
              <a:t>В данном эксперименте мы тестировали может ли физическая теплота смягчить негативные </a:t>
            </a:r>
            <a:r>
              <a:rPr lang="ru-RU" sz="5400" dirty="0">
                <a:solidFill>
                  <a:srgbClr val="253957"/>
                </a:solidFill>
                <a:latin typeface="PT Astra Sans" panose="020B0603020203020204" pitchFamily="34" charset="-52"/>
                <a:ea typeface="PT Astra Sans" panose="020B0603020203020204" pitchFamily="34" charset="-52"/>
                <a:cs typeface="+mn-cs"/>
              </a:rPr>
              <a:t>«холодные» </a:t>
            </a:r>
            <a:r>
              <a:rPr lang="ru-RU" sz="5400" dirty="0" smtClean="0">
                <a:solidFill>
                  <a:srgbClr val="253957"/>
                </a:solidFill>
                <a:latin typeface="PT Astra Sans" panose="020B0603020203020204" pitchFamily="34" charset="-52"/>
                <a:ea typeface="PT Astra Sans" panose="020B0603020203020204" pitchFamily="34" charset="-52"/>
                <a:cs typeface="+mn-cs"/>
              </a:rPr>
              <a:t>чувства.</a:t>
            </a:r>
          </a:p>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a:p>
            <a:pPr marL="685800" indent="-685800" algn="l">
              <a:buFont typeface="Arial" panose="020B0604020202020204" pitchFamily="34" charset="0"/>
              <a:buChar char="•"/>
            </a:pPr>
            <a:r>
              <a:rPr lang="ru-RU" sz="5400" dirty="0" smtClean="0">
                <a:solidFill>
                  <a:srgbClr val="253957"/>
                </a:solidFill>
                <a:latin typeface="PT Astra Sans" panose="020B0603020203020204" pitchFamily="34" charset="-52"/>
                <a:ea typeface="PT Astra Sans" panose="020B0603020203020204" pitchFamily="34" charset="-52"/>
                <a:cs typeface="+mn-cs"/>
              </a:rPr>
              <a:t>Сначала мы попросили </a:t>
            </a:r>
            <a:r>
              <a:rPr lang="ru-RU" sz="5400" dirty="0">
                <a:solidFill>
                  <a:srgbClr val="253957"/>
                </a:solidFill>
                <a:latin typeface="PT Astra Sans" panose="020B0603020203020204" pitchFamily="34" charset="-52"/>
                <a:ea typeface="PT Astra Sans" panose="020B0603020203020204" pitchFamily="34" charset="-52"/>
                <a:cs typeface="+mn-cs"/>
              </a:rPr>
              <a:t>написать историю из личного опыта, когда они чувствовали себя социально </a:t>
            </a:r>
            <a:r>
              <a:rPr lang="ru-RU" sz="5400" dirty="0" smtClean="0">
                <a:solidFill>
                  <a:srgbClr val="253957"/>
                </a:solidFill>
                <a:latin typeface="PT Astra Sans" panose="020B0603020203020204" pitchFamily="34" charset="-52"/>
                <a:ea typeface="PT Astra Sans" panose="020B0603020203020204" pitchFamily="34" charset="-52"/>
                <a:cs typeface="+mn-cs"/>
              </a:rPr>
              <a:t>изолированным</a:t>
            </a:r>
          </a:p>
          <a:p>
            <a:pPr marL="685800" indent="-685800" algn="l">
              <a:buFont typeface="Arial" panose="020B0604020202020204" pitchFamily="34" charset="0"/>
              <a:buChar char="•"/>
            </a:pPr>
            <a:r>
              <a:rPr lang="ru-RU" sz="5400" dirty="0" smtClean="0">
                <a:solidFill>
                  <a:srgbClr val="253957"/>
                </a:solidFill>
                <a:latin typeface="PT Astra Sans" panose="020B0603020203020204" pitchFamily="34" charset="-52"/>
                <a:ea typeface="PT Astra Sans" panose="020B0603020203020204" pitchFamily="34" charset="-52"/>
                <a:cs typeface="+mn-cs"/>
              </a:rPr>
              <a:t>Затем спросили </a:t>
            </a:r>
            <a:r>
              <a:rPr lang="ru-RU" sz="5400" dirty="0">
                <a:solidFill>
                  <a:srgbClr val="253957"/>
                </a:solidFill>
                <a:latin typeface="PT Astra Sans" panose="020B0603020203020204" pitchFamily="34" charset="-52"/>
                <a:ea typeface="PT Astra Sans" panose="020B0603020203020204" pitchFamily="34" charset="-52"/>
                <a:cs typeface="+mn-cs"/>
              </a:rPr>
              <a:t>о последнем приеме пищи </a:t>
            </a:r>
            <a:r>
              <a:rPr lang="ru-RU" sz="5400" dirty="0" smtClean="0">
                <a:solidFill>
                  <a:srgbClr val="253957"/>
                </a:solidFill>
                <a:latin typeface="PT Astra Sans" panose="020B0603020203020204" pitchFamily="34" charset="-52"/>
                <a:ea typeface="PT Astra Sans" panose="020B0603020203020204" pitchFamily="34" charset="-52"/>
                <a:cs typeface="+mn-cs"/>
              </a:rPr>
              <a:t>(вопрос для отвлечения внимания) </a:t>
            </a:r>
          </a:p>
          <a:p>
            <a:pPr marL="685800" indent="-685800" algn="l">
              <a:buFont typeface="Arial" panose="020B0604020202020204" pitchFamily="34" charset="0"/>
              <a:buChar char="•"/>
            </a:pPr>
            <a:r>
              <a:rPr lang="ru-RU" sz="5400" dirty="0" smtClean="0">
                <a:solidFill>
                  <a:srgbClr val="253957"/>
                </a:solidFill>
                <a:latin typeface="PT Astra Sans" panose="020B0603020203020204" pitchFamily="34" charset="-52"/>
                <a:ea typeface="PT Astra Sans" panose="020B0603020203020204" pitchFamily="34" charset="-52"/>
                <a:cs typeface="+mn-cs"/>
              </a:rPr>
              <a:t>Далее дали в руки теплый предмет</a:t>
            </a:r>
          </a:p>
          <a:p>
            <a:pPr marL="685800" indent="-685800" algn="l">
              <a:buFont typeface="Arial" panose="020B0604020202020204" pitchFamily="34" charset="0"/>
              <a:buChar char="•"/>
            </a:pPr>
            <a:r>
              <a:rPr lang="ru-RU" sz="5400" dirty="0" smtClean="0">
                <a:solidFill>
                  <a:srgbClr val="253957"/>
                </a:solidFill>
                <a:latin typeface="PT Astra Sans" panose="020B0603020203020204" pitchFamily="34" charset="-52"/>
                <a:ea typeface="PT Astra Sans" panose="020B0603020203020204" pitchFamily="34" charset="-52"/>
                <a:cs typeface="+mn-cs"/>
              </a:rPr>
              <a:t>После того как учащийся подержал теплый </a:t>
            </a:r>
            <a:r>
              <a:rPr lang="ru-RU" sz="5400" dirty="0">
                <a:solidFill>
                  <a:srgbClr val="253957"/>
                </a:solidFill>
                <a:latin typeface="PT Astra Sans" panose="020B0603020203020204" pitchFamily="34" charset="-52"/>
                <a:ea typeface="PT Astra Sans" panose="020B0603020203020204" pitchFamily="34" charset="-52"/>
                <a:cs typeface="+mn-cs"/>
              </a:rPr>
              <a:t>или холодный предмет, </a:t>
            </a:r>
            <a:r>
              <a:rPr lang="ru-RU" sz="5400" dirty="0" smtClean="0">
                <a:solidFill>
                  <a:srgbClr val="253957"/>
                </a:solidFill>
                <a:latin typeface="PT Astra Sans" panose="020B0603020203020204" pitchFamily="34" charset="-52"/>
                <a:ea typeface="PT Astra Sans" panose="020B0603020203020204" pitchFamily="34" charset="-52"/>
                <a:cs typeface="+mn-cs"/>
              </a:rPr>
              <a:t>спрашивали: </a:t>
            </a:r>
            <a:r>
              <a:rPr lang="ru-RU" sz="5400" dirty="0">
                <a:solidFill>
                  <a:srgbClr val="253957"/>
                </a:solidFill>
                <a:latin typeface="PT Astra Sans" panose="020B0603020203020204" pitchFamily="34" charset="-52"/>
                <a:ea typeface="PT Astra Sans" panose="020B0603020203020204" pitchFamily="34" charset="-52"/>
                <a:cs typeface="+mn-cs"/>
              </a:rPr>
              <a:t>«Что бы вы предпочли в данный момент, оказаться дома или пойти на встречу с друзьями, хотите ли вы пообщаться с другом/родителем»</a:t>
            </a:r>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2 эксперимент</a:t>
            </a:r>
            <a:endPar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14" name="Прямоугольник 13"/>
          <p:cNvSpPr/>
          <p:nvPr/>
        </p:nvSpPr>
        <p:spPr>
          <a:xfrm>
            <a:off x="7055872" y="12750508"/>
            <a:ext cx="1015507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 Дроздов А., Вяткин С.,  </a:t>
            </a:r>
            <a:r>
              <a:rPr lang="ru-RU" sz="3200" dirty="0" err="1">
                <a:solidFill>
                  <a:srgbClr val="253957"/>
                </a:solidFill>
                <a:latin typeface="PT Astra Sans" panose="020B0603020203020204" pitchFamily="34" charset="-52"/>
                <a:ea typeface="PT Astra Sans" panose="020B0603020203020204" pitchFamily="34" charset="-52"/>
                <a:sym typeface="Arial Narrow"/>
              </a:rPr>
              <a:t>Кролевицкая</a:t>
            </a:r>
            <a:r>
              <a:rPr lang="ru-RU" sz="3200" dirty="0">
                <a:solidFill>
                  <a:srgbClr val="253957"/>
                </a:solidFill>
                <a:latin typeface="PT Astra Sans" panose="020B0603020203020204" pitchFamily="34" charset="-52"/>
                <a:ea typeface="PT Astra Sans" panose="020B0603020203020204" pitchFamily="34" charset="-52"/>
                <a:sym typeface="Arial Narrow"/>
              </a:rPr>
              <a:t> А.</a:t>
            </a:r>
          </a:p>
        </p:txBody>
      </p:sp>
      <p:sp>
        <p:nvSpPr>
          <p:cNvPr id="15" name="Номер слайда 3"/>
          <p:cNvSpPr>
            <a:spLocks noGrp="1"/>
          </p:cNvSpPr>
          <p:nvPr>
            <p:ph type="sldNum" sz="quarter" idx="2"/>
          </p:nvPr>
        </p:nvSpPr>
        <p:spPr>
          <a:xfrm>
            <a:off x="21297083" y="12704041"/>
            <a:ext cx="1003479"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6</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13</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6" name="TextBox 15"/>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32107543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Результаты экспериментов</a:t>
            </a:r>
            <a:endPar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10" name="Прямоугольник 9"/>
          <p:cNvSpPr/>
          <p:nvPr/>
        </p:nvSpPr>
        <p:spPr>
          <a:xfrm>
            <a:off x="7055872" y="12750508"/>
            <a:ext cx="1015507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 Дроздов А., Вяткин С.,  </a:t>
            </a:r>
            <a:r>
              <a:rPr lang="ru-RU" sz="3200" dirty="0" err="1">
                <a:solidFill>
                  <a:srgbClr val="253957"/>
                </a:solidFill>
                <a:latin typeface="PT Astra Sans" panose="020B0603020203020204" pitchFamily="34" charset="-52"/>
                <a:ea typeface="PT Astra Sans" panose="020B0603020203020204" pitchFamily="34" charset="-52"/>
                <a:sym typeface="Arial Narrow"/>
              </a:rPr>
              <a:t>Кролевицкая</a:t>
            </a:r>
            <a:r>
              <a:rPr lang="ru-RU" sz="3200" dirty="0">
                <a:solidFill>
                  <a:srgbClr val="253957"/>
                </a:solidFill>
                <a:latin typeface="PT Astra Sans" panose="020B0603020203020204" pitchFamily="34" charset="-52"/>
                <a:ea typeface="PT Astra Sans" panose="020B0603020203020204" pitchFamily="34" charset="-52"/>
                <a:sym typeface="Arial Narrow"/>
              </a:rPr>
              <a:t> А.</a:t>
            </a:r>
          </a:p>
        </p:txBody>
      </p:sp>
      <p:sp>
        <p:nvSpPr>
          <p:cNvPr id="11" name="Номер слайда 3"/>
          <p:cNvSpPr>
            <a:spLocks noGrp="1"/>
          </p:cNvSpPr>
          <p:nvPr>
            <p:ph type="sldNum" sz="quarter" idx="2"/>
          </p:nvPr>
        </p:nvSpPr>
        <p:spPr>
          <a:xfrm>
            <a:off x="21297083" y="12704041"/>
            <a:ext cx="1003479"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7</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13</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2" name="TextBox 11"/>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3" name="TextBox 12"/>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92459662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ÐÐ¾ÑÐ¾Ð¶ÐµÐµ Ð¸Ð·Ð¾Ð±ÑÐ°Ð¶ÐµÐ½Ð¸Ðµ"/>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23420"/>
            <a:ext cx="24384000" cy="13716000"/>
          </a:xfrm>
          <a:prstGeom prst="rect">
            <a:avLst/>
          </a:prstGeom>
          <a:noFill/>
          <a:extLst>
            <a:ext uri="{909E8E84-426E-40DD-AFC4-6F175D3DCCD1}">
              <a14:hiddenFill xmlns:a14="http://schemas.microsoft.com/office/drawing/2010/main">
                <a:solidFill>
                  <a:srgbClr val="FFFFFF"/>
                </a:solidFill>
              </a14:hiddenFill>
            </a:ext>
          </a:extLst>
        </p:spPr>
      </p:pic>
      <p:sp>
        <p:nvSpPr>
          <p:cNvPr id="66" name="Очень крутой заголовок…"/>
          <p:cNvSpPr txBox="1"/>
          <p:nvPr/>
        </p:nvSpPr>
        <p:spPr>
          <a:xfrm>
            <a:off x="3650535" y="476226"/>
            <a:ext cx="18148287"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solidFill>
                  <a:schemeClr val="bg1"/>
                </a:solidFill>
                <a:latin typeface="PT Astra Sans" panose="020B0603020203020204" pitchFamily="34" charset="-52"/>
                <a:ea typeface="PT Astra Sans" panose="020B0603020203020204" pitchFamily="34" charset="-52"/>
              </a:rPr>
              <a:t>Результаты других исследований</a:t>
            </a:r>
            <a:endParaRPr lang="ru-RU" sz="7000" b="1" cap="all" dirty="0">
              <a:solidFill>
                <a:schemeClr val="bg1"/>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10" name="Прямоугольник 9"/>
          <p:cNvSpPr/>
          <p:nvPr/>
        </p:nvSpPr>
        <p:spPr>
          <a:xfrm>
            <a:off x="7055872" y="12750508"/>
            <a:ext cx="1015507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chemeClr val="bg1"/>
                </a:solidFill>
                <a:latin typeface="PT Astra Sans" panose="020B0603020203020204" pitchFamily="34" charset="-52"/>
                <a:ea typeface="PT Astra Sans" panose="020B0603020203020204" pitchFamily="34" charset="-52"/>
                <a:sym typeface="Arial Narrow"/>
              </a:rPr>
              <a:t>Чепоков Е., Дроздов А., Вяткин С.,  </a:t>
            </a:r>
            <a:r>
              <a:rPr lang="ru-RU" sz="3200" dirty="0" err="1">
                <a:solidFill>
                  <a:schemeClr val="bg1"/>
                </a:solidFill>
                <a:latin typeface="PT Astra Sans" panose="020B0603020203020204" pitchFamily="34" charset="-52"/>
                <a:ea typeface="PT Astra Sans" panose="020B0603020203020204" pitchFamily="34" charset="-52"/>
                <a:sym typeface="Arial Narrow"/>
              </a:rPr>
              <a:t>Кролевицкая</a:t>
            </a:r>
            <a:r>
              <a:rPr lang="ru-RU" sz="3200" dirty="0">
                <a:solidFill>
                  <a:schemeClr val="bg1"/>
                </a:solidFill>
                <a:latin typeface="PT Astra Sans" panose="020B0603020203020204" pitchFamily="34" charset="-52"/>
                <a:ea typeface="PT Astra Sans" panose="020B0603020203020204" pitchFamily="34" charset="-52"/>
                <a:sym typeface="Arial Narrow"/>
              </a:rPr>
              <a:t> А.</a:t>
            </a:r>
          </a:p>
        </p:txBody>
      </p:sp>
      <p:sp>
        <p:nvSpPr>
          <p:cNvPr id="11" name="Номер слайда 3"/>
          <p:cNvSpPr>
            <a:spLocks noGrp="1"/>
          </p:cNvSpPr>
          <p:nvPr>
            <p:ph type="sldNum" sz="quarter" idx="2"/>
          </p:nvPr>
        </p:nvSpPr>
        <p:spPr>
          <a:xfrm>
            <a:off x="21297083" y="12704041"/>
            <a:ext cx="1003479" cy="636712"/>
          </a:xfrm>
        </p:spPr>
        <p:txBody>
          <a:bodyPr/>
          <a:lstStyle/>
          <a:p>
            <a:r>
              <a:rPr lang="ru-RU" sz="3200" dirty="0" smtClean="0">
                <a:solidFill>
                  <a:schemeClr val="bg1"/>
                </a:solidFill>
                <a:latin typeface="PT Astra Sans" panose="020B0603020203020204" pitchFamily="34" charset="-52"/>
                <a:ea typeface="PT Astra Sans" panose="020B0603020203020204" pitchFamily="34" charset="-52"/>
              </a:rPr>
              <a:t>8</a:t>
            </a:r>
            <a:r>
              <a:rPr lang="en-US" sz="3200" dirty="0" smtClean="0">
                <a:solidFill>
                  <a:schemeClr val="bg1"/>
                </a:solidFill>
                <a:latin typeface="PT Astra Sans" panose="020B0603020203020204" pitchFamily="34" charset="-52"/>
                <a:ea typeface="PT Astra Sans" panose="020B0603020203020204" pitchFamily="34" charset="-52"/>
              </a:rPr>
              <a:t>/</a:t>
            </a:r>
            <a:r>
              <a:rPr lang="ru-RU" sz="3200" dirty="0" smtClean="0">
                <a:solidFill>
                  <a:schemeClr val="bg1"/>
                </a:solidFill>
                <a:latin typeface="PT Astra Sans" panose="020B0603020203020204" pitchFamily="34" charset="-52"/>
                <a:ea typeface="PT Astra Sans" panose="020B0603020203020204" pitchFamily="34" charset="-52"/>
              </a:rPr>
              <a:t>13</a:t>
            </a:r>
            <a:endParaRPr lang="ru-RU" sz="3200" dirty="0">
              <a:solidFill>
                <a:schemeClr val="bg1"/>
              </a:solidFill>
              <a:latin typeface="PT Astra Sans" panose="020B0603020203020204" pitchFamily="34" charset="-52"/>
              <a:ea typeface="PT Astra Sans" panose="020B0603020203020204" pitchFamily="34" charset="-52"/>
            </a:endParaRPr>
          </a:p>
        </p:txBody>
      </p:sp>
      <p:sp>
        <p:nvSpPr>
          <p:cNvPr id="12" name="TextBox 11"/>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chemeClr val="bg1"/>
                </a:solidFill>
                <a:latin typeface="PT Astra Sans" panose="020B0603020203020204" pitchFamily="34" charset="-52"/>
                <a:ea typeface="PT Astra Sans" panose="020B0603020203020204" pitchFamily="34" charset="-52"/>
                <a:sym typeface="Arial Narrow"/>
              </a:rPr>
              <a:t>Пермь, </a:t>
            </a:r>
            <a:r>
              <a:rPr lang="ru-RU" sz="3200" dirty="0" smtClean="0">
                <a:solidFill>
                  <a:schemeClr val="bg1"/>
                </a:solidFill>
                <a:latin typeface="PT Astra Sans" panose="020B0603020203020204" pitchFamily="34" charset="-52"/>
                <a:ea typeface="PT Astra Sans" panose="020B0603020203020204" pitchFamily="34" charset="-52"/>
                <a:sym typeface="Arial Narrow"/>
              </a:rPr>
              <a:t>2019</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
        <p:nvSpPr>
          <p:cNvPr id="13" name="TextBox 12"/>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chemeClr val="bg1"/>
                </a:solidFill>
                <a:latin typeface="PT Astra Sans" panose="020B0603020203020204" pitchFamily="34" charset="-52"/>
                <a:ea typeface="PT Astra Sans" panose="020B0603020203020204" pitchFamily="34" charset="-52"/>
                <a:hlinkClick r:id="rId5" action="ppaction://hlinksldjump"/>
              </a:rPr>
              <a:t> </a:t>
            </a: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chemeClr val="bg1"/>
              </a:solidFill>
              <a:latin typeface="PT Astra Sans" panose="020B0603020203020204" pitchFamily="34" charset="-52"/>
              <a:ea typeface="PT Astra Sans" panose="020B0603020203020204" pitchFamily="34" charset="-52"/>
            </a:endParaRPr>
          </a:p>
        </p:txBody>
      </p:sp>
      <p:pic>
        <p:nvPicPr>
          <p:cNvPr id="2" name="Рисунок 1"/>
          <p:cNvPicPr>
            <a:picLocks noChangeAspect="1"/>
          </p:cNvPicPr>
          <p:nvPr/>
        </p:nvPicPr>
        <p:blipFill>
          <a:blip r:embed="rId6"/>
          <a:stretch>
            <a:fillRect/>
          </a:stretch>
        </p:blipFill>
        <p:spPr>
          <a:xfrm>
            <a:off x="14424248" y="3826705"/>
            <a:ext cx="7084226" cy="6720932"/>
          </a:xfrm>
          <a:prstGeom prst="rect">
            <a:avLst/>
          </a:prstGeom>
        </p:spPr>
      </p:pic>
      <p:pic>
        <p:nvPicPr>
          <p:cNvPr id="3" name="Рисунок 2"/>
          <p:cNvPicPr>
            <a:picLocks noChangeAspect="1"/>
          </p:cNvPicPr>
          <p:nvPr/>
        </p:nvPicPr>
        <p:blipFill>
          <a:blip r:embed="rId7"/>
          <a:stretch>
            <a:fillRect/>
          </a:stretch>
        </p:blipFill>
        <p:spPr>
          <a:xfrm>
            <a:off x="3118992" y="3828549"/>
            <a:ext cx="7137573" cy="4558669"/>
          </a:xfrm>
          <a:prstGeom prst="rect">
            <a:avLst/>
          </a:prstGeom>
        </p:spPr>
      </p:pic>
      <p:pic>
        <p:nvPicPr>
          <p:cNvPr id="4" name="Рисунок 3"/>
          <p:cNvPicPr>
            <a:picLocks noChangeAspect="1"/>
          </p:cNvPicPr>
          <p:nvPr/>
        </p:nvPicPr>
        <p:blipFill>
          <a:blip r:embed="rId8"/>
          <a:stretch>
            <a:fillRect/>
          </a:stretch>
        </p:blipFill>
        <p:spPr>
          <a:xfrm>
            <a:off x="2686944" y="8730885"/>
            <a:ext cx="7932743" cy="3305310"/>
          </a:xfrm>
          <a:prstGeom prst="rect">
            <a:avLst/>
          </a:prstGeom>
        </p:spPr>
      </p:pic>
    </p:spTree>
    <p:extLst>
      <p:ext uri="{BB962C8B-B14F-4D97-AF65-F5344CB8AC3E}">
        <p14:creationId xmlns:p14="http://schemas.microsoft.com/office/powerpoint/2010/main" val="75735192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Почему так происходит</a:t>
            </a:r>
            <a:endPar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10" name="Прямоугольник 9"/>
          <p:cNvSpPr/>
          <p:nvPr/>
        </p:nvSpPr>
        <p:spPr>
          <a:xfrm>
            <a:off x="7055872" y="12750508"/>
            <a:ext cx="1015507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 Дроздов А., Вяткин С.,  </a:t>
            </a:r>
            <a:r>
              <a:rPr lang="ru-RU" sz="3200" dirty="0" err="1">
                <a:solidFill>
                  <a:srgbClr val="253957"/>
                </a:solidFill>
                <a:latin typeface="PT Astra Sans" panose="020B0603020203020204" pitchFamily="34" charset="-52"/>
                <a:ea typeface="PT Astra Sans" panose="020B0603020203020204" pitchFamily="34" charset="-52"/>
                <a:sym typeface="Arial Narrow"/>
              </a:rPr>
              <a:t>Кролевицкая</a:t>
            </a:r>
            <a:r>
              <a:rPr lang="ru-RU" sz="3200" dirty="0">
                <a:solidFill>
                  <a:srgbClr val="253957"/>
                </a:solidFill>
                <a:latin typeface="PT Astra Sans" panose="020B0603020203020204" pitchFamily="34" charset="-52"/>
                <a:ea typeface="PT Astra Sans" panose="020B0603020203020204" pitchFamily="34" charset="-52"/>
                <a:sym typeface="Arial Narrow"/>
              </a:rPr>
              <a:t> А.</a:t>
            </a:r>
          </a:p>
        </p:txBody>
      </p:sp>
      <p:sp>
        <p:nvSpPr>
          <p:cNvPr id="11" name="Номер слайда 3"/>
          <p:cNvSpPr>
            <a:spLocks noGrp="1"/>
          </p:cNvSpPr>
          <p:nvPr>
            <p:ph type="sldNum" sz="quarter" idx="2"/>
          </p:nvPr>
        </p:nvSpPr>
        <p:spPr>
          <a:xfrm>
            <a:off x="21297083" y="12704041"/>
            <a:ext cx="1003479"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9</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13</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2" name="TextBox 11"/>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3" name="TextBox 12"/>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2" name="Рисунок 1"/>
          <p:cNvPicPr>
            <a:picLocks noChangeAspect="1"/>
          </p:cNvPicPr>
          <p:nvPr/>
        </p:nvPicPr>
        <p:blipFill>
          <a:blip r:embed="rId4"/>
          <a:stretch>
            <a:fillRect/>
          </a:stretch>
        </p:blipFill>
        <p:spPr>
          <a:xfrm>
            <a:off x="15790652" y="3932319"/>
            <a:ext cx="6916787" cy="6536744"/>
          </a:xfrm>
          <a:prstGeom prst="rect">
            <a:avLst/>
          </a:prstGeom>
        </p:spPr>
      </p:pic>
      <p:pic>
        <p:nvPicPr>
          <p:cNvPr id="6148" name="Picture 4" descr="https://upload.wikimedia.org/wikipedia/commons/thumb/c/c0/Human_temporal_lobe_areas.png/220px-Human_temporal_lobe_are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2808" y="4343463"/>
            <a:ext cx="6727047" cy="568741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Brain chrischan thalamu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2754" y="4496008"/>
            <a:ext cx="5662995" cy="5662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832859"/>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TotalTime>
  <Words>625</Words>
  <Application>Microsoft Office PowerPoint</Application>
  <PresentationFormat>Произвольный</PresentationFormat>
  <Paragraphs>91</Paragraphs>
  <Slides>12</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12</vt:i4>
      </vt:variant>
    </vt:vector>
  </HeadingPairs>
  <TitlesOfParts>
    <vt:vector size="21" baseType="lpstr">
      <vt:lpstr>Arial</vt:lpstr>
      <vt:lpstr>Arial Narrow</vt:lpstr>
      <vt:lpstr>Calibri Light</vt:lpstr>
      <vt:lpstr>Helvetica</vt:lpstr>
      <vt:lpstr>Helvetica Light</vt:lpstr>
      <vt:lpstr>Helvetica Neue</vt:lpstr>
      <vt:lpstr>PT Astra Sans</vt:lpstr>
      <vt:lpstr>Times New Roman</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Bloodies</dc:creator>
  <cp:lastModifiedBy>Елизар Чепоков</cp:lastModifiedBy>
  <cp:revision>49</cp:revision>
  <dcterms:modified xsi:type="dcterms:W3CDTF">2019-10-15T09:10:35Z</dcterms:modified>
</cp:coreProperties>
</file>